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8" r:id="rId4"/>
    <p:sldId id="259" r:id="rId5"/>
    <p:sldId id="262" r:id="rId6"/>
    <p:sldId id="260" r:id="rId7"/>
    <p:sldId id="261" r:id="rId8"/>
    <p:sldId id="263" r:id="rId9"/>
    <p:sldId id="300" r:id="rId10"/>
    <p:sldId id="264" r:id="rId11"/>
    <p:sldId id="266" r:id="rId12"/>
    <p:sldId id="303" r:id="rId13"/>
    <p:sldId id="265" r:id="rId14"/>
    <p:sldId id="284" r:id="rId15"/>
    <p:sldId id="291" r:id="rId16"/>
    <p:sldId id="302" r:id="rId17"/>
    <p:sldId id="301" r:id="rId18"/>
    <p:sldId id="270" r:id="rId19"/>
    <p:sldId id="268" r:id="rId20"/>
    <p:sldId id="269" r:id="rId21"/>
    <p:sldId id="29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3898" autoAdjust="0"/>
  </p:normalViewPr>
  <p:slideViewPr>
    <p:cSldViewPr snapToGrid="0">
      <p:cViewPr varScale="1">
        <p:scale>
          <a:sx n="93" d="100"/>
          <a:sy n="93" d="100"/>
        </p:scale>
        <p:origin x="1272"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78A923-7EC9-40E7-8FFD-67F155BB0F0B}" type="doc">
      <dgm:prSet loTypeId="urn:microsoft.com/office/officeart/2005/8/layout/default" loCatId="list" qsTypeId="urn:microsoft.com/office/officeart/2005/8/quickstyle/simple4" qsCatId="simple" csTypeId="urn:microsoft.com/office/officeart/2005/8/colors/colorful2" csCatId="colorful"/>
      <dgm:spPr/>
      <dgm:t>
        <a:bodyPr/>
        <a:lstStyle/>
        <a:p>
          <a:endParaRPr lang="en-US"/>
        </a:p>
      </dgm:t>
    </dgm:pt>
    <dgm:pt modelId="{E0616CFD-BB81-4A2E-8AA2-65D0FEB7E259}">
      <dgm:prSet/>
      <dgm:spPr/>
      <dgm:t>
        <a:bodyPr/>
        <a:lstStyle/>
        <a:p>
          <a:r>
            <a:rPr lang="en-US" b="1" dirty="0"/>
            <a:t>What excites you about AI?</a:t>
          </a:r>
        </a:p>
      </dgm:t>
    </dgm:pt>
    <dgm:pt modelId="{2A702061-70BF-435F-ADF5-680B6686DB04}" type="parTrans" cxnId="{B7349828-A93F-4D40-A728-A972EBE0356D}">
      <dgm:prSet/>
      <dgm:spPr/>
      <dgm:t>
        <a:bodyPr/>
        <a:lstStyle/>
        <a:p>
          <a:endParaRPr lang="en-US"/>
        </a:p>
      </dgm:t>
    </dgm:pt>
    <dgm:pt modelId="{9FCC36AE-F930-44E9-A99F-1370D463D7B4}" type="sibTrans" cxnId="{B7349828-A93F-4D40-A728-A972EBE0356D}">
      <dgm:prSet/>
      <dgm:spPr/>
      <dgm:t>
        <a:bodyPr/>
        <a:lstStyle/>
        <a:p>
          <a:endParaRPr lang="en-US"/>
        </a:p>
      </dgm:t>
    </dgm:pt>
    <dgm:pt modelId="{6E8EAA06-A83C-4DFB-94F2-90B9636802BD}">
      <dgm:prSet/>
      <dgm:spPr/>
      <dgm:t>
        <a:bodyPr/>
        <a:lstStyle/>
        <a:p>
          <a:r>
            <a:rPr lang="en-US" b="1" dirty="0"/>
            <a:t>What makes you nervous about AI?</a:t>
          </a:r>
        </a:p>
      </dgm:t>
    </dgm:pt>
    <dgm:pt modelId="{35D9E7F0-66A5-45CD-AD59-84D6D92CC1F0}" type="parTrans" cxnId="{24970D92-C3E2-46DF-96BC-CB771B145162}">
      <dgm:prSet/>
      <dgm:spPr/>
      <dgm:t>
        <a:bodyPr/>
        <a:lstStyle/>
        <a:p>
          <a:endParaRPr lang="en-US"/>
        </a:p>
      </dgm:t>
    </dgm:pt>
    <dgm:pt modelId="{EC0C1ED7-ABA7-47F4-BCE2-0D5137B61921}" type="sibTrans" cxnId="{24970D92-C3E2-46DF-96BC-CB771B145162}">
      <dgm:prSet/>
      <dgm:spPr/>
      <dgm:t>
        <a:bodyPr/>
        <a:lstStyle/>
        <a:p>
          <a:endParaRPr lang="en-US"/>
        </a:p>
      </dgm:t>
    </dgm:pt>
    <dgm:pt modelId="{DA375E44-1EE8-40D4-9B3F-81D0BD8A67BC}">
      <dgm:prSet/>
      <dgm:spPr/>
      <dgm:t>
        <a:bodyPr/>
        <a:lstStyle/>
        <a:p>
          <a:r>
            <a:rPr lang="en-US" b="1" dirty="0"/>
            <a:t>How have you used AI in your work? Personal Life?</a:t>
          </a:r>
        </a:p>
      </dgm:t>
    </dgm:pt>
    <dgm:pt modelId="{04DD903A-6858-43AC-94D2-9A7749614D29}" type="parTrans" cxnId="{09E8C337-29FC-48C8-93FC-B438AFD280A4}">
      <dgm:prSet/>
      <dgm:spPr/>
      <dgm:t>
        <a:bodyPr/>
        <a:lstStyle/>
        <a:p>
          <a:endParaRPr lang="en-US"/>
        </a:p>
      </dgm:t>
    </dgm:pt>
    <dgm:pt modelId="{6BB13E2F-92FD-49B9-8032-599535DBC92D}" type="sibTrans" cxnId="{09E8C337-29FC-48C8-93FC-B438AFD280A4}">
      <dgm:prSet/>
      <dgm:spPr/>
      <dgm:t>
        <a:bodyPr/>
        <a:lstStyle/>
        <a:p>
          <a:endParaRPr lang="en-US"/>
        </a:p>
      </dgm:t>
    </dgm:pt>
    <dgm:pt modelId="{137EEE62-3C3E-45EB-9713-0C24A2B7558B}">
      <dgm:prSet/>
      <dgm:spPr/>
      <dgm:t>
        <a:bodyPr/>
        <a:lstStyle/>
        <a:p>
          <a:r>
            <a:rPr lang="en-US" b="1" dirty="0"/>
            <a:t>If you’ve yet to use AI tools in your work, why?</a:t>
          </a:r>
        </a:p>
      </dgm:t>
    </dgm:pt>
    <dgm:pt modelId="{718C5D50-C325-48B4-A774-971FA4DAFB05}" type="parTrans" cxnId="{3B567D72-CCAD-4004-AC89-76CA3D1C1875}">
      <dgm:prSet/>
      <dgm:spPr/>
      <dgm:t>
        <a:bodyPr/>
        <a:lstStyle/>
        <a:p>
          <a:endParaRPr lang="en-US"/>
        </a:p>
      </dgm:t>
    </dgm:pt>
    <dgm:pt modelId="{722F598C-D038-45AB-BC84-3B7A6BB1E4C7}" type="sibTrans" cxnId="{3B567D72-CCAD-4004-AC89-76CA3D1C1875}">
      <dgm:prSet/>
      <dgm:spPr/>
      <dgm:t>
        <a:bodyPr/>
        <a:lstStyle/>
        <a:p>
          <a:endParaRPr lang="en-US"/>
        </a:p>
      </dgm:t>
    </dgm:pt>
    <dgm:pt modelId="{7E95C5EE-C902-4627-91FF-111F67F61607}" type="pres">
      <dgm:prSet presAssocID="{EC78A923-7EC9-40E7-8FFD-67F155BB0F0B}" presName="diagram" presStyleCnt="0">
        <dgm:presLayoutVars>
          <dgm:dir/>
          <dgm:resizeHandles val="exact"/>
        </dgm:presLayoutVars>
      </dgm:prSet>
      <dgm:spPr/>
    </dgm:pt>
    <dgm:pt modelId="{D98D4395-2772-43D4-9812-1989B624AB81}" type="pres">
      <dgm:prSet presAssocID="{E0616CFD-BB81-4A2E-8AA2-65D0FEB7E259}" presName="node" presStyleLbl="node1" presStyleIdx="0" presStyleCnt="4">
        <dgm:presLayoutVars>
          <dgm:bulletEnabled val="1"/>
        </dgm:presLayoutVars>
      </dgm:prSet>
      <dgm:spPr/>
    </dgm:pt>
    <dgm:pt modelId="{5041D650-4A97-4FA6-8D3F-D5F6BFA5682B}" type="pres">
      <dgm:prSet presAssocID="{9FCC36AE-F930-44E9-A99F-1370D463D7B4}" presName="sibTrans" presStyleCnt="0"/>
      <dgm:spPr/>
    </dgm:pt>
    <dgm:pt modelId="{7A342DB0-48DF-4E6A-ADEE-D22E2478A4B0}" type="pres">
      <dgm:prSet presAssocID="{6E8EAA06-A83C-4DFB-94F2-90B9636802BD}" presName="node" presStyleLbl="node1" presStyleIdx="1" presStyleCnt="4">
        <dgm:presLayoutVars>
          <dgm:bulletEnabled val="1"/>
        </dgm:presLayoutVars>
      </dgm:prSet>
      <dgm:spPr/>
    </dgm:pt>
    <dgm:pt modelId="{F02EF7C7-5F50-4EB8-97D7-E428DA216425}" type="pres">
      <dgm:prSet presAssocID="{EC0C1ED7-ABA7-47F4-BCE2-0D5137B61921}" presName="sibTrans" presStyleCnt="0"/>
      <dgm:spPr/>
    </dgm:pt>
    <dgm:pt modelId="{305F2CC3-0237-4287-BEEA-53036D575E53}" type="pres">
      <dgm:prSet presAssocID="{DA375E44-1EE8-40D4-9B3F-81D0BD8A67BC}" presName="node" presStyleLbl="node1" presStyleIdx="2" presStyleCnt="4">
        <dgm:presLayoutVars>
          <dgm:bulletEnabled val="1"/>
        </dgm:presLayoutVars>
      </dgm:prSet>
      <dgm:spPr/>
    </dgm:pt>
    <dgm:pt modelId="{497E229A-ED57-4ACD-83C6-88FBB71B66F3}" type="pres">
      <dgm:prSet presAssocID="{6BB13E2F-92FD-49B9-8032-599535DBC92D}" presName="sibTrans" presStyleCnt="0"/>
      <dgm:spPr/>
    </dgm:pt>
    <dgm:pt modelId="{1B8787F4-970D-479A-A79A-075A48A39B4F}" type="pres">
      <dgm:prSet presAssocID="{137EEE62-3C3E-45EB-9713-0C24A2B7558B}" presName="node" presStyleLbl="node1" presStyleIdx="3" presStyleCnt="4">
        <dgm:presLayoutVars>
          <dgm:bulletEnabled val="1"/>
        </dgm:presLayoutVars>
      </dgm:prSet>
      <dgm:spPr/>
    </dgm:pt>
  </dgm:ptLst>
  <dgm:cxnLst>
    <dgm:cxn modelId="{B7349828-A93F-4D40-A728-A972EBE0356D}" srcId="{EC78A923-7EC9-40E7-8FFD-67F155BB0F0B}" destId="{E0616CFD-BB81-4A2E-8AA2-65D0FEB7E259}" srcOrd="0" destOrd="0" parTransId="{2A702061-70BF-435F-ADF5-680B6686DB04}" sibTransId="{9FCC36AE-F930-44E9-A99F-1370D463D7B4}"/>
    <dgm:cxn modelId="{09E8C337-29FC-48C8-93FC-B438AFD280A4}" srcId="{EC78A923-7EC9-40E7-8FFD-67F155BB0F0B}" destId="{DA375E44-1EE8-40D4-9B3F-81D0BD8A67BC}" srcOrd="2" destOrd="0" parTransId="{04DD903A-6858-43AC-94D2-9A7749614D29}" sibTransId="{6BB13E2F-92FD-49B9-8032-599535DBC92D}"/>
    <dgm:cxn modelId="{0943AE3E-22A9-49E5-963A-1C355A99467A}" type="presOf" srcId="{EC78A923-7EC9-40E7-8FFD-67F155BB0F0B}" destId="{7E95C5EE-C902-4627-91FF-111F67F61607}" srcOrd="0" destOrd="0" presId="urn:microsoft.com/office/officeart/2005/8/layout/default"/>
    <dgm:cxn modelId="{91F72E61-0ED0-400D-B461-1D16E1A4A063}" type="presOf" srcId="{137EEE62-3C3E-45EB-9713-0C24A2B7558B}" destId="{1B8787F4-970D-479A-A79A-075A48A39B4F}" srcOrd="0" destOrd="0" presId="urn:microsoft.com/office/officeart/2005/8/layout/default"/>
    <dgm:cxn modelId="{7C3D5C4A-1FD9-43DA-800F-7737FB284EDE}" type="presOf" srcId="{6E8EAA06-A83C-4DFB-94F2-90B9636802BD}" destId="{7A342DB0-48DF-4E6A-ADEE-D22E2478A4B0}" srcOrd="0" destOrd="0" presId="urn:microsoft.com/office/officeart/2005/8/layout/default"/>
    <dgm:cxn modelId="{3B567D72-CCAD-4004-AC89-76CA3D1C1875}" srcId="{EC78A923-7EC9-40E7-8FFD-67F155BB0F0B}" destId="{137EEE62-3C3E-45EB-9713-0C24A2B7558B}" srcOrd="3" destOrd="0" parTransId="{718C5D50-C325-48B4-A774-971FA4DAFB05}" sibTransId="{722F598C-D038-45AB-BC84-3B7A6BB1E4C7}"/>
    <dgm:cxn modelId="{81C8007A-F293-4333-B0EF-AC6F76A194C2}" type="presOf" srcId="{DA375E44-1EE8-40D4-9B3F-81D0BD8A67BC}" destId="{305F2CC3-0237-4287-BEEA-53036D575E53}" srcOrd="0" destOrd="0" presId="urn:microsoft.com/office/officeart/2005/8/layout/default"/>
    <dgm:cxn modelId="{24970D92-C3E2-46DF-96BC-CB771B145162}" srcId="{EC78A923-7EC9-40E7-8FFD-67F155BB0F0B}" destId="{6E8EAA06-A83C-4DFB-94F2-90B9636802BD}" srcOrd="1" destOrd="0" parTransId="{35D9E7F0-66A5-45CD-AD59-84D6D92CC1F0}" sibTransId="{EC0C1ED7-ABA7-47F4-BCE2-0D5137B61921}"/>
    <dgm:cxn modelId="{F54362B8-52E9-4351-A8E5-1C68FF611A3F}" type="presOf" srcId="{E0616CFD-BB81-4A2E-8AA2-65D0FEB7E259}" destId="{D98D4395-2772-43D4-9812-1989B624AB81}" srcOrd="0" destOrd="0" presId="urn:microsoft.com/office/officeart/2005/8/layout/default"/>
    <dgm:cxn modelId="{9E088008-4538-428E-A248-F7B4DE824B08}" type="presParOf" srcId="{7E95C5EE-C902-4627-91FF-111F67F61607}" destId="{D98D4395-2772-43D4-9812-1989B624AB81}" srcOrd="0" destOrd="0" presId="urn:microsoft.com/office/officeart/2005/8/layout/default"/>
    <dgm:cxn modelId="{59A8A336-CEC2-4457-A928-685FBEE15881}" type="presParOf" srcId="{7E95C5EE-C902-4627-91FF-111F67F61607}" destId="{5041D650-4A97-4FA6-8D3F-D5F6BFA5682B}" srcOrd="1" destOrd="0" presId="urn:microsoft.com/office/officeart/2005/8/layout/default"/>
    <dgm:cxn modelId="{5331FF91-BF97-4867-BB63-C6A173EDE3D1}" type="presParOf" srcId="{7E95C5EE-C902-4627-91FF-111F67F61607}" destId="{7A342DB0-48DF-4E6A-ADEE-D22E2478A4B0}" srcOrd="2" destOrd="0" presId="urn:microsoft.com/office/officeart/2005/8/layout/default"/>
    <dgm:cxn modelId="{312ADB56-438D-4219-929D-1020766E76B5}" type="presParOf" srcId="{7E95C5EE-C902-4627-91FF-111F67F61607}" destId="{F02EF7C7-5F50-4EB8-97D7-E428DA216425}" srcOrd="3" destOrd="0" presId="urn:microsoft.com/office/officeart/2005/8/layout/default"/>
    <dgm:cxn modelId="{EB15F18A-2D4A-44BE-B3DF-92E670A321FA}" type="presParOf" srcId="{7E95C5EE-C902-4627-91FF-111F67F61607}" destId="{305F2CC3-0237-4287-BEEA-53036D575E53}" srcOrd="4" destOrd="0" presId="urn:microsoft.com/office/officeart/2005/8/layout/default"/>
    <dgm:cxn modelId="{4EC858E0-AA39-42A2-A36A-918E78269BFE}" type="presParOf" srcId="{7E95C5EE-C902-4627-91FF-111F67F61607}" destId="{497E229A-ED57-4ACD-83C6-88FBB71B66F3}" srcOrd="5" destOrd="0" presId="urn:microsoft.com/office/officeart/2005/8/layout/default"/>
    <dgm:cxn modelId="{5C1823AB-6A39-49B0-A531-47ED3FECECD5}" type="presParOf" srcId="{7E95C5EE-C902-4627-91FF-111F67F61607}" destId="{1B8787F4-970D-479A-A79A-075A48A39B4F}"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B739A46-26AC-4F78-B805-5FE3DA1DFB55}"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86637C6C-5AFE-4324-913B-9330DAFE2A77}">
      <dgm:prSet/>
      <dgm:spPr/>
      <dgm:t>
        <a:bodyPr/>
        <a:lstStyle/>
        <a:p>
          <a:r>
            <a:rPr lang="en-US" dirty="0"/>
            <a:t>Clearly communicated plan for integration</a:t>
          </a:r>
        </a:p>
      </dgm:t>
    </dgm:pt>
    <dgm:pt modelId="{7942A532-CCCE-4664-9051-CDC84B7220EA}" type="parTrans" cxnId="{A17A0AAD-2D44-4645-A93D-5AC59FD92E5C}">
      <dgm:prSet/>
      <dgm:spPr/>
      <dgm:t>
        <a:bodyPr/>
        <a:lstStyle/>
        <a:p>
          <a:endParaRPr lang="en-US"/>
        </a:p>
      </dgm:t>
    </dgm:pt>
    <dgm:pt modelId="{422A95EA-B988-4070-BF3F-5ABEAD7E482C}" type="sibTrans" cxnId="{A17A0AAD-2D44-4645-A93D-5AC59FD92E5C}">
      <dgm:prSet/>
      <dgm:spPr/>
      <dgm:t>
        <a:bodyPr/>
        <a:lstStyle/>
        <a:p>
          <a:endParaRPr lang="en-US"/>
        </a:p>
      </dgm:t>
    </dgm:pt>
    <dgm:pt modelId="{9ED60E8F-DC80-4EDF-910B-E65BBEF95F1C}">
      <dgm:prSet/>
      <dgm:spPr/>
      <dgm:t>
        <a:bodyPr/>
        <a:lstStyle/>
        <a:p>
          <a:r>
            <a:rPr lang="en-US" dirty="0"/>
            <a:t>Clearly established guidance for AI use</a:t>
          </a:r>
        </a:p>
      </dgm:t>
    </dgm:pt>
    <dgm:pt modelId="{1DDBC461-C963-4F89-BC44-8CF587E5110A}" type="parTrans" cxnId="{05268AB3-72E1-4F05-800C-06AA554F9E2A}">
      <dgm:prSet/>
      <dgm:spPr/>
      <dgm:t>
        <a:bodyPr/>
        <a:lstStyle/>
        <a:p>
          <a:endParaRPr lang="en-US"/>
        </a:p>
      </dgm:t>
    </dgm:pt>
    <dgm:pt modelId="{B76D6B6B-A928-46D6-A1BA-11FE251C22F4}" type="sibTrans" cxnId="{05268AB3-72E1-4F05-800C-06AA554F9E2A}">
      <dgm:prSet/>
      <dgm:spPr/>
      <dgm:t>
        <a:bodyPr/>
        <a:lstStyle/>
        <a:p>
          <a:endParaRPr lang="en-US"/>
        </a:p>
      </dgm:t>
    </dgm:pt>
    <dgm:pt modelId="{23C239A3-2A80-4F28-BE7E-FF2B07E51E50}">
      <dgm:prSet/>
      <dgm:spPr/>
      <dgm:t>
        <a:bodyPr/>
        <a:lstStyle/>
        <a:p>
          <a:r>
            <a:rPr lang="en-US" dirty="0"/>
            <a:t>Training aligned with employees’ roles</a:t>
          </a:r>
        </a:p>
      </dgm:t>
    </dgm:pt>
    <dgm:pt modelId="{39604F9E-DC2B-4B14-A44F-23BAAEA14796}" type="parTrans" cxnId="{1F9F126E-38A6-49B6-A727-18F3EB815848}">
      <dgm:prSet/>
      <dgm:spPr/>
      <dgm:t>
        <a:bodyPr/>
        <a:lstStyle/>
        <a:p>
          <a:endParaRPr lang="en-US"/>
        </a:p>
      </dgm:t>
    </dgm:pt>
    <dgm:pt modelId="{8216CA38-7925-4429-A7AC-73FDA0563FE0}" type="sibTrans" cxnId="{1F9F126E-38A6-49B6-A727-18F3EB815848}">
      <dgm:prSet/>
      <dgm:spPr/>
      <dgm:t>
        <a:bodyPr/>
        <a:lstStyle/>
        <a:p>
          <a:endParaRPr lang="en-US"/>
        </a:p>
      </dgm:t>
    </dgm:pt>
    <dgm:pt modelId="{9384BDC4-4FE6-4626-A6A2-C75D52F2CD8C}" type="pres">
      <dgm:prSet presAssocID="{AB739A46-26AC-4F78-B805-5FE3DA1DFB55}" presName="diagram" presStyleCnt="0">
        <dgm:presLayoutVars>
          <dgm:chPref val="1"/>
          <dgm:dir/>
          <dgm:animOne val="branch"/>
          <dgm:animLvl val="lvl"/>
          <dgm:resizeHandles/>
        </dgm:presLayoutVars>
      </dgm:prSet>
      <dgm:spPr/>
    </dgm:pt>
    <dgm:pt modelId="{EC7260CB-911A-4FA5-8658-6B223D2181E5}" type="pres">
      <dgm:prSet presAssocID="{86637C6C-5AFE-4324-913B-9330DAFE2A77}" presName="root" presStyleCnt="0"/>
      <dgm:spPr/>
    </dgm:pt>
    <dgm:pt modelId="{CB8BAF35-6435-44C0-AE0F-13926C683229}" type="pres">
      <dgm:prSet presAssocID="{86637C6C-5AFE-4324-913B-9330DAFE2A77}" presName="rootComposite" presStyleCnt="0"/>
      <dgm:spPr/>
    </dgm:pt>
    <dgm:pt modelId="{497686EC-EA7A-4298-9E9F-A2527714A9B2}" type="pres">
      <dgm:prSet presAssocID="{86637C6C-5AFE-4324-913B-9330DAFE2A77}" presName="rootText" presStyleLbl="node1" presStyleIdx="0" presStyleCnt="3"/>
      <dgm:spPr/>
    </dgm:pt>
    <dgm:pt modelId="{FB5525E9-670C-4DE1-8AE5-768BE9AE420A}" type="pres">
      <dgm:prSet presAssocID="{86637C6C-5AFE-4324-913B-9330DAFE2A77}" presName="rootConnector" presStyleLbl="node1" presStyleIdx="0" presStyleCnt="3"/>
      <dgm:spPr/>
    </dgm:pt>
    <dgm:pt modelId="{A46BDAE6-B284-4464-9980-D2457F8CC115}" type="pres">
      <dgm:prSet presAssocID="{86637C6C-5AFE-4324-913B-9330DAFE2A77}" presName="childShape" presStyleCnt="0"/>
      <dgm:spPr/>
    </dgm:pt>
    <dgm:pt modelId="{3F25CBBB-4870-4ED1-99C3-AFF5CF860EEA}" type="pres">
      <dgm:prSet presAssocID="{9ED60E8F-DC80-4EDF-910B-E65BBEF95F1C}" presName="root" presStyleCnt="0"/>
      <dgm:spPr/>
    </dgm:pt>
    <dgm:pt modelId="{AE21B09C-1180-4A5E-9E62-224DA3868056}" type="pres">
      <dgm:prSet presAssocID="{9ED60E8F-DC80-4EDF-910B-E65BBEF95F1C}" presName="rootComposite" presStyleCnt="0"/>
      <dgm:spPr/>
    </dgm:pt>
    <dgm:pt modelId="{25634E50-2E1F-495B-A9D7-B8A540373EBE}" type="pres">
      <dgm:prSet presAssocID="{9ED60E8F-DC80-4EDF-910B-E65BBEF95F1C}" presName="rootText" presStyleLbl="node1" presStyleIdx="1" presStyleCnt="3"/>
      <dgm:spPr/>
    </dgm:pt>
    <dgm:pt modelId="{DE83996F-3590-402B-B6DA-7BE8F3472378}" type="pres">
      <dgm:prSet presAssocID="{9ED60E8F-DC80-4EDF-910B-E65BBEF95F1C}" presName="rootConnector" presStyleLbl="node1" presStyleIdx="1" presStyleCnt="3"/>
      <dgm:spPr/>
    </dgm:pt>
    <dgm:pt modelId="{8F79E366-599F-4C63-B4D2-2E5EDDDA2311}" type="pres">
      <dgm:prSet presAssocID="{9ED60E8F-DC80-4EDF-910B-E65BBEF95F1C}" presName="childShape" presStyleCnt="0"/>
      <dgm:spPr/>
    </dgm:pt>
    <dgm:pt modelId="{B2BAC54D-4E35-4260-8769-64C824133073}" type="pres">
      <dgm:prSet presAssocID="{23C239A3-2A80-4F28-BE7E-FF2B07E51E50}" presName="root" presStyleCnt="0"/>
      <dgm:spPr/>
    </dgm:pt>
    <dgm:pt modelId="{FF519D94-288B-42E9-BACA-F79F74618CC0}" type="pres">
      <dgm:prSet presAssocID="{23C239A3-2A80-4F28-BE7E-FF2B07E51E50}" presName="rootComposite" presStyleCnt="0"/>
      <dgm:spPr/>
    </dgm:pt>
    <dgm:pt modelId="{7EA5D38F-B106-4D11-9079-6FE5E60CC0F5}" type="pres">
      <dgm:prSet presAssocID="{23C239A3-2A80-4F28-BE7E-FF2B07E51E50}" presName="rootText" presStyleLbl="node1" presStyleIdx="2" presStyleCnt="3"/>
      <dgm:spPr/>
    </dgm:pt>
    <dgm:pt modelId="{BB358989-0226-4AE4-93A0-E2638784E988}" type="pres">
      <dgm:prSet presAssocID="{23C239A3-2A80-4F28-BE7E-FF2B07E51E50}" presName="rootConnector" presStyleLbl="node1" presStyleIdx="2" presStyleCnt="3"/>
      <dgm:spPr/>
    </dgm:pt>
    <dgm:pt modelId="{352EDEE8-A5CB-4CC8-B76D-A39AD56998C8}" type="pres">
      <dgm:prSet presAssocID="{23C239A3-2A80-4F28-BE7E-FF2B07E51E50}" presName="childShape" presStyleCnt="0"/>
      <dgm:spPr/>
    </dgm:pt>
  </dgm:ptLst>
  <dgm:cxnLst>
    <dgm:cxn modelId="{74FD6B05-4ED6-4095-9186-8C7BE3FAAC32}" type="presOf" srcId="{86637C6C-5AFE-4324-913B-9330DAFE2A77}" destId="{497686EC-EA7A-4298-9E9F-A2527714A9B2}" srcOrd="0" destOrd="0" presId="urn:microsoft.com/office/officeart/2005/8/layout/hierarchy3"/>
    <dgm:cxn modelId="{184D7F2D-5376-4971-A0B1-B44C289EE29C}" type="presOf" srcId="{AB739A46-26AC-4F78-B805-5FE3DA1DFB55}" destId="{9384BDC4-4FE6-4626-A6A2-C75D52F2CD8C}" srcOrd="0" destOrd="0" presId="urn:microsoft.com/office/officeart/2005/8/layout/hierarchy3"/>
    <dgm:cxn modelId="{E2E5F468-5547-4FF1-BBAE-1E7292A00C4E}" type="presOf" srcId="{9ED60E8F-DC80-4EDF-910B-E65BBEF95F1C}" destId="{DE83996F-3590-402B-B6DA-7BE8F3472378}" srcOrd="1" destOrd="0" presId="urn:microsoft.com/office/officeart/2005/8/layout/hierarchy3"/>
    <dgm:cxn modelId="{2317236D-5250-40DD-8288-C30C4032CEDA}" type="presOf" srcId="{23C239A3-2A80-4F28-BE7E-FF2B07E51E50}" destId="{BB358989-0226-4AE4-93A0-E2638784E988}" srcOrd="1" destOrd="0" presId="urn:microsoft.com/office/officeart/2005/8/layout/hierarchy3"/>
    <dgm:cxn modelId="{1F9F126E-38A6-49B6-A727-18F3EB815848}" srcId="{AB739A46-26AC-4F78-B805-5FE3DA1DFB55}" destId="{23C239A3-2A80-4F28-BE7E-FF2B07E51E50}" srcOrd="2" destOrd="0" parTransId="{39604F9E-DC2B-4B14-A44F-23BAAEA14796}" sibTransId="{8216CA38-7925-4429-A7AC-73FDA0563FE0}"/>
    <dgm:cxn modelId="{A0239085-BB74-4276-91D1-71305E44D6E4}" type="presOf" srcId="{86637C6C-5AFE-4324-913B-9330DAFE2A77}" destId="{FB5525E9-670C-4DE1-8AE5-768BE9AE420A}" srcOrd="1" destOrd="0" presId="urn:microsoft.com/office/officeart/2005/8/layout/hierarchy3"/>
    <dgm:cxn modelId="{EBE8D78F-9795-40C2-90F6-7275F1CF324B}" type="presOf" srcId="{23C239A3-2A80-4F28-BE7E-FF2B07E51E50}" destId="{7EA5D38F-B106-4D11-9079-6FE5E60CC0F5}" srcOrd="0" destOrd="0" presId="urn:microsoft.com/office/officeart/2005/8/layout/hierarchy3"/>
    <dgm:cxn modelId="{DD87EEAB-7FD7-4D38-AC34-7C7BB171B737}" type="presOf" srcId="{9ED60E8F-DC80-4EDF-910B-E65BBEF95F1C}" destId="{25634E50-2E1F-495B-A9D7-B8A540373EBE}" srcOrd="0" destOrd="0" presId="urn:microsoft.com/office/officeart/2005/8/layout/hierarchy3"/>
    <dgm:cxn modelId="{A17A0AAD-2D44-4645-A93D-5AC59FD92E5C}" srcId="{AB739A46-26AC-4F78-B805-5FE3DA1DFB55}" destId="{86637C6C-5AFE-4324-913B-9330DAFE2A77}" srcOrd="0" destOrd="0" parTransId="{7942A532-CCCE-4664-9051-CDC84B7220EA}" sibTransId="{422A95EA-B988-4070-BF3F-5ABEAD7E482C}"/>
    <dgm:cxn modelId="{05268AB3-72E1-4F05-800C-06AA554F9E2A}" srcId="{AB739A46-26AC-4F78-B805-5FE3DA1DFB55}" destId="{9ED60E8F-DC80-4EDF-910B-E65BBEF95F1C}" srcOrd="1" destOrd="0" parTransId="{1DDBC461-C963-4F89-BC44-8CF587E5110A}" sibTransId="{B76D6B6B-A928-46D6-A1BA-11FE251C22F4}"/>
    <dgm:cxn modelId="{2FB9F192-AD6A-45E9-BE4F-BD12EDF8553D}" type="presParOf" srcId="{9384BDC4-4FE6-4626-A6A2-C75D52F2CD8C}" destId="{EC7260CB-911A-4FA5-8658-6B223D2181E5}" srcOrd="0" destOrd="0" presId="urn:microsoft.com/office/officeart/2005/8/layout/hierarchy3"/>
    <dgm:cxn modelId="{DD1983FB-D74F-453D-B606-E2647450E3F9}" type="presParOf" srcId="{EC7260CB-911A-4FA5-8658-6B223D2181E5}" destId="{CB8BAF35-6435-44C0-AE0F-13926C683229}" srcOrd="0" destOrd="0" presId="urn:microsoft.com/office/officeart/2005/8/layout/hierarchy3"/>
    <dgm:cxn modelId="{B37C64A4-397D-4C62-8B69-41B161209DD3}" type="presParOf" srcId="{CB8BAF35-6435-44C0-AE0F-13926C683229}" destId="{497686EC-EA7A-4298-9E9F-A2527714A9B2}" srcOrd="0" destOrd="0" presId="urn:microsoft.com/office/officeart/2005/8/layout/hierarchy3"/>
    <dgm:cxn modelId="{770F8976-96D5-4216-8E3D-2534280A789D}" type="presParOf" srcId="{CB8BAF35-6435-44C0-AE0F-13926C683229}" destId="{FB5525E9-670C-4DE1-8AE5-768BE9AE420A}" srcOrd="1" destOrd="0" presId="urn:microsoft.com/office/officeart/2005/8/layout/hierarchy3"/>
    <dgm:cxn modelId="{2BEBDA60-92E1-4B45-9352-A02B68D86A79}" type="presParOf" srcId="{EC7260CB-911A-4FA5-8658-6B223D2181E5}" destId="{A46BDAE6-B284-4464-9980-D2457F8CC115}" srcOrd="1" destOrd="0" presId="urn:microsoft.com/office/officeart/2005/8/layout/hierarchy3"/>
    <dgm:cxn modelId="{0C01B566-6539-4028-9C8C-814B9852BCCB}" type="presParOf" srcId="{9384BDC4-4FE6-4626-A6A2-C75D52F2CD8C}" destId="{3F25CBBB-4870-4ED1-99C3-AFF5CF860EEA}" srcOrd="1" destOrd="0" presId="urn:microsoft.com/office/officeart/2005/8/layout/hierarchy3"/>
    <dgm:cxn modelId="{78F52823-C463-4896-9F04-38C7F293E06A}" type="presParOf" srcId="{3F25CBBB-4870-4ED1-99C3-AFF5CF860EEA}" destId="{AE21B09C-1180-4A5E-9E62-224DA3868056}" srcOrd="0" destOrd="0" presId="urn:microsoft.com/office/officeart/2005/8/layout/hierarchy3"/>
    <dgm:cxn modelId="{584733AE-CFC1-47BD-9047-E942E9DDB440}" type="presParOf" srcId="{AE21B09C-1180-4A5E-9E62-224DA3868056}" destId="{25634E50-2E1F-495B-A9D7-B8A540373EBE}" srcOrd="0" destOrd="0" presId="urn:microsoft.com/office/officeart/2005/8/layout/hierarchy3"/>
    <dgm:cxn modelId="{85DA4C9C-2065-4DD1-B00A-422EA45B0FA6}" type="presParOf" srcId="{AE21B09C-1180-4A5E-9E62-224DA3868056}" destId="{DE83996F-3590-402B-B6DA-7BE8F3472378}" srcOrd="1" destOrd="0" presId="urn:microsoft.com/office/officeart/2005/8/layout/hierarchy3"/>
    <dgm:cxn modelId="{E395B37D-DEBC-4472-B7C8-D18CFB45FEDF}" type="presParOf" srcId="{3F25CBBB-4870-4ED1-99C3-AFF5CF860EEA}" destId="{8F79E366-599F-4C63-B4D2-2E5EDDDA2311}" srcOrd="1" destOrd="0" presId="urn:microsoft.com/office/officeart/2005/8/layout/hierarchy3"/>
    <dgm:cxn modelId="{9B40E85D-AB7D-447E-9E08-F2566AA682A0}" type="presParOf" srcId="{9384BDC4-4FE6-4626-A6A2-C75D52F2CD8C}" destId="{B2BAC54D-4E35-4260-8769-64C824133073}" srcOrd="2" destOrd="0" presId="urn:microsoft.com/office/officeart/2005/8/layout/hierarchy3"/>
    <dgm:cxn modelId="{D944D145-5A3A-43E7-820A-8E20E4F78A62}" type="presParOf" srcId="{B2BAC54D-4E35-4260-8769-64C824133073}" destId="{FF519D94-288B-42E9-BACA-F79F74618CC0}" srcOrd="0" destOrd="0" presId="urn:microsoft.com/office/officeart/2005/8/layout/hierarchy3"/>
    <dgm:cxn modelId="{E30C71E0-81C3-4CCC-8F40-AACB5A81116D}" type="presParOf" srcId="{FF519D94-288B-42E9-BACA-F79F74618CC0}" destId="{7EA5D38F-B106-4D11-9079-6FE5E60CC0F5}" srcOrd="0" destOrd="0" presId="urn:microsoft.com/office/officeart/2005/8/layout/hierarchy3"/>
    <dgm:cxn modelId="{5559D0F3-6E37-4D0E-B098-AB7B8BDC8300}" type="presParOf" srcId="{FF519D94-288B-42E9-BACA-F79F74618CC0}" destId="{BB358989-0226-4AE4-93A0-E2638784E988}" srcOrd="1" destOrd="0" presId="urn:microsoft.com/office/officeart/2005/8/layout/hierarchy3"/>
    <dgm:cxn modelId="{DF628426-041D-49BB-AF49-97BF2807132A}" type="presParOf" srcId="{B2BAC54D-4E35-4260-8769-64C824133073}" destId="{352EDEE8-A5CB-4CC8-B76D-A39AD56998C8}"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9C901D4-8AC9-4D55-9C3C-7E7767401A3D}"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3C638800-6129-4EDC-86E6-F44A3C587BB6}">
      <dgm:prSet/>
      <dgm:spPr/>
      <dgm:t>
        <a:bodyPr/>
        <a:lstStyle/>
        <a:p>
          <a:r>
            <a:rPr lang="en-US" i="0" baseline="0"/>
            <a:t>ChatGPT is best for text-based tasks (summaries, responses, content creation)</a:t>
          </a:r>
          <a:endParaRPr lang="en-US"/>
        </a:p>
      </dgm:t>
    </dgm:pt>
    <dgm:pt modelId="{88F54790-B336-45C3-8D60-83CEF5495EC1}" type="parTrans" cxnId="{536B18DD-81F7-4032-A0D8-AEBED1CFDD33}">
      <dgm:prSet/>
      <dgm:spPr/>
      <dgm:t>
        <a:bodyPr/>
        <a:lstStyle/>
        <a:p>
          <a:endParaRPr lang="en-US"/>
        </a:p>
      </dgm:t>
    </dgm:pt>
    <dgm:pt modelId="{CC4E0316-FC51-45A1-BEFB-F6962793BAB3}" type="sibTrans" cxnId="{536B18DD-81F7-4032-A0D8-AEBED1CFDD33}">
      <dgm:prSet/>
      <dgm:spPr/>
      <dgm:t>
        <a:bodyPr/>
        <a:lstStyle/>
        <a:p>
          <a:endParaRPr lang="en-US"/>
        </a:p>
      </dgm:t>
    </dgm:pt>
    <dgm:pt modelId="{3A9502AE-F0D9-4785-AADD-727A124C896C}">
      <dgm:prSet/>
      <dgm:spPr/>
      <dgm:t>
        <a:bodyPr/>
        <a:lstStyle/>
        <a:p>
          <a:r>
            <a:rPr lang="en-US" i="0" baseline="0"/>
            <a:t>Microsoft Co-Pilot excels in workflow automation and productivity (emails, reports, scheduling)</a:t>
          </a:r>
          <a:endParaRPr lang="en-US"/>
        </a:p>
      </dgm:t>
    </dgm:pt>
    <dgm:pt modelId="{685A2050-1D6B-4AE8-A516-C0365231EFBE}" type="parTrans" cxnId="{1143097A-4E80-459B-80ED-7AC970AD1026}">
      <dgm:prSet/>
      <dgm:spPr/>
      <dgm:t>
        <a:bodyPr/>
        <a:lstStyle/>
        <a:p>
          <a:endParaRPr lang="en-US"/>
        </a:p>
      </dgm:t>
    </dgm:pt>
    <dgm:pt modelId="{945DA982-E341-4A66-9DFA-24CEBB86768C}" type="sibTrans" cxnId="{1143097A-4E80-459B-80ED-7AC970AD1026}">
      <dgm:prSet/>
      <dgm:spPr/>
      <dgm:t>
        <a:bodyPr/>
        <a:lstStyle/>
        <a:p>
          <a:endParaRPr lang="en-US"/>
        </a:p>
      </dgm:t>
    </dgm:pt>
    <dgm:pt modelId="{CF01684A-8047-412E-B153-300E2D7C3CE1}">
      <dgm:prSet/>
      <dgm:spPr/>
      <dgm:t>
        <a:bodyPr/>
        <a:lstStyle/>
        <a:p>
          <a:r>
            <a:rPr lang="en-US" i="0" baseline="0"/>
            <a:t>Adobe Firefly is ideal for visual content creation (flyers, graphics, social media visuals)</a:t>
          </a:r>
          <a:endParaRPr lang="en-US"/>
        </a:p>
      </dgm:t>
    </dgm:pt>
    <dgm:pt modelId="{13C57D84-5CE3-4188-B8A7-3A560D4BEE4A}" type="parTrans" cxnId="{0856BFCD-E5B6-456A-9BA6-D1C749631069}">
      <dgm:prSet/>
      <dgm:spPr/>
      <dgm:t>
        <a:bodyPr/>
        <a:lstStyle/>
        <a:p>
          <a:endParaRPr lang="en-US"/>
        </a:p>
      </dgm:t>
    </dgm:pt>
    <dgm:pt modelId="{E2499844-927E-41FB-BBEF-417CFECA8EEE}" type="sibTrans" cxnId="{0856BFCD-E5B6-456A-9BA6-D1C749631069}">
      <dgm:prSet/>
      <dgm:spPr/>
      <dgm:t>
        <a:bodyPr/>
        <a:lstStyle/>
        <a:p>
          <a:endParaRPr lang="en-US"/>
        </a:p>
      </dgm:t>
    </dgm:pt>
    <dgm:pt modelId="{65BD1935-BE19-476F-A39A-DE0AFF892856}">
      <dgm:prSet/>
      <dgm:spPr/>
      <dgm:t>
        <a:bodyPr/>
        <a:lstStyle/>
        <a:p>
          <a:r>
            <a:rPr lang="en-US" i="0" baseline="0"/>
            <a:t>Zoom AI enhances meeting efficiency with automated transcription and note-taking</a:t>
          </a:r>
          <a:endParaRPr lang="en-US"/>
        </a:p>
      </dgm:t>
    </dgm:pt>
    <dgm:pt modelId="{1797D073-65B3-4900-9AC6-11DB6BEC3476}" type="parTrans" cxnId="{94501E32-406C-43AE-84C0-C6FE73D0FD25}">
      <dgm:prSet/>
      <dgm:spPr/>
      <dgm:t>
        <a:bodyPr/>
        <a:lstStyle/>
        <a:p>
          <a:endParaRPr lang="en-US"/>
        </a:p>
      </dgm:t>
    </dgm:pt>
    <dgm:pt modelId="{08219B43-17F3-4CCF-AB4A-5A6C793540C0}" type="sibTrans" cxnId="{94501E32-406C-43AE-84C0-C6FE73D0FD25}">
      <dgm:prSet/>
      <dgm:spPr/>
      <dgm:t>
        <a:bodyPr/>
        <a:lstStyle/>
        <a:p>
          <a:endParaRPr lang="en-US"/>
        </a:p>
      </dgm:t>
    </dgm:pt>
    <dgm:pt modelId="{2E785FAE-0AF5-4B29-8952-6DCBB1CCA5E5}" type="pres">
      <dgm:prSet presAssocID="{B9C901D4-8AC9-4D55-9C3C-7E7767401A3D}" presName="linear" presStyleCnt="0">
        <dgm:presLayoutVars>
          <dgm:animLvl val="lvl"/>
          <dgm:resizeHandles val="exact"/>
        </dgm:presLayoutVars>
      </dgm:prSet>
      <dgm:spPr/>
    </dgm:pt>
    <dgm:pt modelId="{FDC86F07-94C6-4721-A2E5-F19F06AD6A84}" type="pres">
      <dgm:prSet presAssocID="{3C638800-6129-4EDC-86E6-F44A3C587BB6}" presName="parentText" presStyleLbl="node1" presStyleIdx="0" presStyleCnt="4">
        <dgm:presLayoutVars>
          <dgm:chMax val="0"/>
          <dgm:bulletEnabled val="1"/>
        </dgm:presLayoutVars>
      </dgm:prSet>
      <dgm:spPr/>
    </dgm:pt>
    <dgm:pt modelId="{6D07F911-1F97-42A3-9DB4-9D30EC92A776}" type="pres">
      <dgm:prSet presAssocID="{CC4E0316-FC51-45A1-BEFB-F6962793BAB3}" presName="spacer" presStyleCnt="0"/>
      <dgm:spPr/>
    </dgm:pt>
    <dgm:pt modelId="{9783809F-56B3-4FB6-8C3B-DC04A94D2ACE}" type="pres">
      <dgm:prSet presAssocID="{3A9502AE-F0D9-4785-AADD-727A124C896C}" presName="parentText" presStyleLbl="node1" presStyleIdx="1" presStyleCnt="4">
        <dgm:presLayoutVars>
          <dgm:chMax val="0"/>
          <dgm:bulletEnabled val="1"/>
        </dgm:presLayoutVars>
      </dgm:prSet>
      <dgm:spPr/>
    </dgm:pt>
    <dgm:pt modelId="{D4FAA5FD-89DE-49B4-8184-0F8E67C54E98}" type="pres">
      <dgm:prSet presAssocID="{945DA982-E341-4A66-9DFA-24CEBB86768C}" presName="spacer" presStyleCnt="0"/>
      <dgm:spPr/>
    </dgm:pt>
    <dgm:pt modelId="{CC6E3E90-8F42-4497-A19D-F4BB4CF3668F}" type="pres">
      <dgm:prSet presAssocID="{CF01684A-8047-412E-B153-300E2D7C3CE1}" presName="parentText" presStyleLbl="node1" presStyleIdx="2" presStyleCnt="4">
        <dgm:presLayoutVars>
          <dgm:chMax val="0"/>
          <dgm:bulletEnabled val="1"/>
        </dgm:presLayoutVars>
      </dgm:prSet>
      <dgm:spPr/>
    </dgm:pt>
    <dgm:pt modelId="{CF5B5719-A4DE-430B-97B8-2B8FD14DE33F}" type="pres">
      <dgm:prSet presAssocID="{E2499844-927E-41FB-BBEF-417CFECA8EEE}" presName="spacer" presStyleCnt="0"/>
      <dgm:spPr/>
    </dgm:pt>
    <dgm:pt modelId="{6A9D253B-2105-4315-849C-7D51060A3B2A}" type="pres">
      <dgm:prSet presAssocID="{65BD1935-BE19-476F-A39A-DE0AFF892856}" presName="parentText" presStyleLbl="node1" presStyleIdx="3" presStyleCnt="4">
        <dgm:presLayoutVars>
          <dgm:chMax val="0"/>
          <dgm:bulletEnabled val="1"/>
        </dgm:presLayoutVars>
      </dgm:prSet>
      <dgm:spPr/>
    </dgm:pt>
  </dgm:ptLst>
  <dgm:cxnLst>
    <dgm:cxn modelId="{94501E32-406C-43AE-84C0-C6FE73D0FD25}" srcId="{B9C901D4-8AC9-4D55-9C3C-7E7767401A3D}" destId="{65BD1935-BE19-476F-A39A-DE0AFF892856}" srcOrd="3" destOrd="0" parTransId="{1797D073-65B3-4900-9AC6-11DB6BEC3476}" sibTransId="{08219B43-17F3-4CCF-AB4A-5A6C793540C0}"/>
    <dgm:cxn modelId="{33788A64-5407-4DDE-9D0E-42F1A2355AAA}" type="presOf" srcId="{3C638800-6129-4EDC-86E6-F44A3C587BB6}" destId="{FDC86F07-94C6-4721-A2E5-F19F06AD6A84}" srcOrd="0" destOrd="0" presId="urn:microsoft.com/office/officeart/2005/8/layout/vList2"/>
    <dgm:cxn modelId="{7EA6744B-DA49-459E-889B-F9B128F634A6}" type="presOf" srcId="{B9C901D4-8AC9-4D55-9C3C-7E7767401A3D}" destId="{2E785FAE-0AF5-4B29-8952-6DCBB1CCA5E5}" srcOrd="0" destOrd="0" presId="urn:microsoft.com/office/officeart/2005/8/layout/vList2"/>
    <dgm:cxn modelId="{F284564D-ED09-4CD8-AD5F-89B109417D7D}" type="presOf" srcId="{65BD1935-BE19-476F-A39A-DE0AFF892856}" destId="{6A9D253B-2105-4315-849C-7D51060A3B2A}" srcOrd="0" destOrd="0" presId="urn:microsoft.com/office/officeart/2005/8/layout/vList2"/>
    <dgm:cxn modelId="{649F7C70-8A24-4EE5-A74D-22415B47F8FD}" type="presOf" srcId="{3A9502AE-F0D9-4785-AADD-727A124C896C}" destId="{9783809F-56B3-4FB6-8C3B-DC04A94D2ACE}" srcOrd="0" destOrd="0" presId="urn:microsoft.com/office/officeart/2005/8/layout/vList2"/>
    <dgm:cxn modelId="{0FE1B754-94C4-48E1-8239-086B9869DDFA}" type="presOf" srcId="{CF01684A-8047-412E-B153-300E2D7C3CE1}" destId="{CC6E3E90-8F42-4497-A19D-F4BB4CF3668F}" srcOrd="0" destOrd="0" presId="urn:microsoft.com/office/officeart/2005/8/layout/vList2"/>
    <dgm:cxn modelId="{1143097A-4E80-459B-80ED-7AC970AD1026}" srcId="{B9C901D4-8AC9-4D55-9C3C-7E7767401A3D}" destId="{3A9502AE-F0D9-4785-AADD-727A124C896C}" srcOrd="1" destOrd="0" parTransId="{685A2050-1D6B-4AE8-A516-C0365231EFBE}" sibTransId="{945DA982-E341-4A66-9DFA-24CEBB86768C}"/>
    <dgm:cxn modelId="{0856BFCD-E5B6-456A-9BA6-D1C749631069}" srcId="{B9C901D4-8AC9-4D55-9C3C-7E7767401A3D}" destId="{CF01684A-8047-412E-B153-300E2D7C3CE1}" srcOrd="2" destOrd="0" parTransId="{13C57D84-5CE3-4188-B8A7-3A560D4BEE4A}" sibTransId="{E2499844-927E-41FB-BBEF-417CFECA8EEE}"/>
    <dgm:cxn modelId="{536B18DD-81F7-4032-A0D8-AEBED1CFDD33}" srcId="{B9C901D4-8AC9-4D55-9C3C-7E7767401A3D}" destId="{3C638800-6129-4EDC-86E6-F44A3C587BB6}" srcOrd="0" destOrd="0" parTransId="{88F54790-B336-45C3-8D60-83CEF5495EC1}" sibTransId="{CC4E0316-FC51-45A1-BEFB-F6962793BAB3}"/>
    <dgm:cxn modelId="{2DD5729E-5C4B-49FF-B2FE-0AE29577692A}" type="presParOf" srcId="{2E785FAE-0AF5-4B29-8952-6DCBB1CCA5E5}" destId="{FDC86F07-94C6-4721-A2E5-F19F06AD6A84}" srcOrd="0" destOrd="0" presId="urn:microsoft.com/office/officeart/2005/8/layout/vList2"/>
    <dgm:cxn modelId="{5BD9E6AB-8E2E-48D2-830C-C4C79FB16592}" type="presParOf" srcId="{2E785FAE-0AF5-4B29-8952-6DCBB1CCA5E5}" destId="{6D07F911-1F97-42A3-9DB4-9D30EC92A776}" srcOrd="1" destOrd="0" presId="urn:microsoft.com/office/officeart/2005/8/layout/vList2"/>
    <dgm:cxn modelId="{0D668ED2-8371-4B07-B4C7-C7FDEAE16F5E}" type="presParOf" srcId="{2E785FAE-0AF5-4B29-8952-6DCBB1CCA5E5}" destId="{9783809F-56B3-4FB6-8C3B-DC04A94D2ACE}" srcOrd="2" destOrd="0" presId="urn:microsoft.com/office/officeart/2005/8/layout/vList2"/>
    <dgm:cxn modelId="{497A714B-A525-46FA-B1F1-673F91C2A5A7}" type="presParOf" srcId="{2E785FAE-0AF5-4B29-8952-6DCBB1CCA5E5}" destId="{D4FAA5FD-89DE-49B4-8184-0F8E67C54E98}" srcOrd="3" destOrd="0" presId="urn:microsoft.com/office/officeart/2005/8/layout/vList2"/>
    <dgm:cxn modelId="{4EE7C2FE-DEDE-4031-8430-4760E8AE2513}" type="presParOf" srcId="{2E785FAE-0AF5-4B29-8952-6DCBB1CCA5E5}" destId="{CC6E3E90-8F42-4497-A19D-F4BB4CF3668F}" srcOrd="4" destOrd="0" presId="urn:microsoft.com/office/officeart/2005/8/layout/vList2"/>
    <dgm:cxn modelId="{5E7C1394-CAFF-4C93-BD5C-840AE1CAAABC}" type="presParOf" srcId="{2E785FAE-0AF5-4B29-8952-6DCBB1CCA5E5}" destId="{CF5B5719-A4DE-430B-97B8-2B8FD14DE33F}" srcOrd="5" destOrd="0" presId="urn:microsoft.com/office/officeart/2005/8/layout/vList2"/>
    <dgm:cxn modelId="{A2E5E30D-4C08-469B-A274-D7AB8EE7A218}" type="presParOf" srcId="{2E785FAE-0AF5-4B29-8952-6DCBB1CCA5E5}" destId="{6A9D253B-2105-4315-849C-7D51060A3B2A}"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8D4395-2772-43D4-9812-1989B624AB81}">
      <dsp:nvSpPr>
        <dsp:cNvPr id="0" name=""/>
        <dsp:cNvSpPr/>
      </dsp:nvSpPr>
      <dsp:spPr>
        <a:xfrm>
          <a:off x="906" y="413516"/>
          <a:ext cx="3536382" cy="2121829"/>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b="1" kern="1200" dirty="0"/>
            <a:t>What excites you about AI?</a:t>
          </a:r>
        </a:p>
      </dsp:txBody>
      <dsp:txXfrm>
        <a:off x="906" y="413516"/>
        <a:ext cx="3536382" cy="2121829"/>
      </dsp:txXfrm>
    </dsp:sp>
    <dsp:sp modelId="{7A342DB0-48DF-4E6A-ADEE-D22E2478A4B0}">
      <dsp:nvSpPr>
        <dsp:cNvPr id="0" name=""/>
        <dsp:cNvSpPr/>
      </dsp:nvSpPr>
      <dsp:spPr>
        <a:xfrm>
          <a:off x="3890927" y="413516"/>
          <a:ext cx="3536382" cy="2121829"/>
        </a:xfrm>
        <a:prstGeom prst="rect">
          <a:avLst/>
        </a:prstGeom>
        <a:gradFill rotWithShape="0">
          <a:gsLst>
            <a:gs pos="0">
              <a:schemeClr val="accent2">
                <a:hueOff val="2147871"/>
                <a:satOff val="-6164"/>
                <a:lumOff val="-9870"/>
                <a:alphaOff val="0"/>
                <a:satMod val="103000"/>
                <a:lumMod val="102000"/>
                <a:tint val="94000"/>
              </a:schemeClr>
            </a:gs>
            <a:gs pos="50000">
              <a:schemeClr val="accent2">
                <a:hueOff val="2147871"/>
                <a:satOff val="-6164"/>
                <a:lumOff val="-9870"/>
                <a:alphaOff val="0"/>
                <a:satMod val="110000"/>
                <a:lumMod val="100000"/>
                <a:shade val="100000"/>
              </a:schemeClr>
            </a:gs>
            <a:gs pos="100000">
              <a:schemeClr val="accent2">
                <a:hueOff val="2147871"/>
                <a:satOff val="-6164"/>
                <a:lumOff val="-987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b="1" kern="1200" dirty="0"/>
            <a:t>What makes you nervous about AI?</a:t>
          </a:r>
        </a:p>
      </dsp:txBody>
      <dsp:txXfrm>
        <a:off x="3890927" y="413516"/>
        <a:ext cx="3536382" cy="2121829"/>
      </dsp:txXfrm>
    </dsp:sp>
    <dsp:sp modelId="{305F2CC3-0237-4287-BEEA-53036D575E53}">
      <dsp:nvSpPr>
        <dsp:cNvPr id="0" name=""/>
        <dsp:cNvSpPr/>
      </dsp:nvSpPr>
      <dsp:spPr>
        <a:xfrm>
          <a:off x="906" y="2888983"/>
          <a:ext cx="3536382" cy="2121829"/>
        </a:xfrm>
        <a:prstGeom prst="rect">
          <a:avLst/>
        </a:prstGeom>
        <a:gradFill rotWithShape="0">
          <a:gsLst>
            <a:gs pos="0">
              <a:schemeClr val="accent2">
                <a:hueOff val="4295743"/>
                <a:satOff val="-12329"/>
                <a:lumOff val="-19739"/>
                <a:alphaOff val="0"/>
                <a:satMod val="103000"/>
                <a:lumMod val="102000"/>
                <a:tint val="94000"/>
              </a:schemeClr>
            </a:gs>
            <a:gs pos="50000">
              <a:schemeClr val="accent2">
                <a:hueOff val="4295743"/>
                <a:satOff val="-12329"/>
                <a:lumOff val="-19739"/>
                <a:alphaOff val="0"/>
                <a:satMod val="110000"/>
                <a:lumMod val="100000"/>
                <a:shade val="100000"/>
              </a:schemeClr>
            </a:gs>
            <a:gs pos="100000">
              <a:schemeClr val="accent2">
                <a:hueOff val="4295743"/>
                <a:satOff val="-12329"/>
                <a:lumOff val="-1973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b="1" kern="1200" dirty="0"/>
            <a:t>How have you used AI in your work? Personal Life?</a:t>
          </a:r>
        </a:p>
      </dsp:txBody>
      <dsp:txXfrm>
        <a:off x="906" y="2888983"/>
        <a:ext cx="3536382" cy="2121829"/>
      </dsp:txXfrm>
    </dsp:sp>
    <dsp:sp modelId="{1B8787F4-970D-479A-A79A-075A48A39B4F}">
      <dsp:nvSpPr>
        <dsp:cNvPr id="0" name=""/>
        <dsp:cNvSpPr/>
      </dsp:nvSpPr>
      <dsp:spPr>
        <a:xfrm>
          <a:off x="3890927" y="2888983"/>
          <a:ext cx="3536382" cy="2121829"/>
        </a:xfrm>
        <a:prstGeom prst="rect">
          <a:avLst/>
        </a:prstGeom>
        <a:gradFill rotWithShape="0">
          <a:gsLst>
            <a:gs pos="0">
              <a:schemeClr val="accent2">
                <a:hueOff val="6443614"/>
                <a:satOff val="-18493"/>
                <a:lumOff val="-29609"/>
                <a:alphaOff val="0"/>
                <a:satMod val="103000"/>
                <a:lumMod val="102000"/>
                <a:tint val="94000"/>
              </a:schemeClr>
            </a:gs>
            <a:gs pos="50000">
              <a:schemeClr val="accent2">
                <a:hueOff val="6443614"/>
                <a:satOff val="-18493"/>
                <a:lumOff val="-29609"/>
                <a:alphaOff val="0"/>
                <a:satMod val="110000"/>
                <a:lumMod val="100000"/>
                <a:shade val="100000"/>
              </a:schemeClr>
            </a:gs>
            <a:gs pos="100000">
              <a:schemeClr val="accent2">
                <a:hueOff val="6443614"/>
                <a:satOff val="-18493"/>
                <a:lumOff val="-2960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b="1" kern="1200" dirty="0"/>
            <a:t>If you’ve yet to use AI tools in your work, why?</a:t>
          </a:r>
        </a:p>
      </dsp:txBody>
      <dsp:txXfrm>
        <a:off x="3890927" y="2888983"/>
        <a:ext cx="3536382" cy="21218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7686EC-EA7A-4298-9E9F-A2527714A9B2}">
      <dsp:nvSpPr>
        <dsp:cNvPr id="0" name=""/>
        <dsp:cNvSpPr/>
      </dsp:nvSpPr>
      <dsp:spPr>
        <a:xfrm>
          <a:off x="1333" y="1316033"/>
          <a:ext cx="3121474" cy="156073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Clearly communicated plan for integration</a:t>
          </a:r>
        </a:p>
      </dsp:txBody>
      <dsp:txXfrm>
        <a:off x="47045" y="1361745"/>
        <a:ext cx="3030050" cy="1469313"/>
      </dsp:txXfrm>
    </dsp:sp>
    <dsp:sp modelId="{25634E50-2E1F-495B-A9D7-B8A540373EBE}">
      <dsp:nvSpPr>
        <dsp:cNvPr id="0" name=""/>
        <dsp:cNvSpPr/>
      </dsp:nvSpPr>
      <dsp:spPr>
        <a:xfrm>
          <a:off x="3903177" y="1316033"/>
          <a:ext cx="3121474" cy="156073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Clearly established guidance for AI use</a:t>
          </a:r>
        </a:p>
      </dsp:txBody>
      <dsp:txXfrm>
        <a:off x="3948889" y="1361745"/>
        <a:ext cx="3030050" cy="1469313"/>
      </dsp:txXfrm>
    </dsp:sp>
    <dsp:sp modelId="{7EA5D38F-B106-4D11-9079-6FE5E60CC0F5}">
      <dsp:nvSpPr>
        <dsp:cNvPr id="0" name=""/>
        <dsp:cNvSpPr/>
      </dsp:nvSpPr>
      <dsp:spPr>
        <a:xfrm>
          <a:off x="7805020" y="1316033"/>
          <a:ext cx="3121474" cy="156073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Training aligned with employees’ roles</a:t>
          </a:r>
        </a:p>
      </dsp:txBody>
      <dsp:txXfrm>
        <a:off x="7850732" y="1361745"/>
        <a:ext cx="3030050" cy="14693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C86F07-94C6-4721-A2E5-F19F06AD6A84}">
      <dsp:nvSpPr>
        <dsp:cNvPr id="0" name=""/>
        <dsp:cNvSpPr/>
      </dsp:nvSpPr>
      <dsp:spPr>
        <a:xfrm>
          <a:off x="0" y="797719"/>
          <a:ext cx="6666833" cy="91494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i="0" kern="1200" baseline="0"/>
            <a:t>ChatGPT is best for text-based tasks (summaries, responses, content creation)</a:t>
          </a:r>
          <a:endParaRPr lang="en-US" sz="2300" kern="1200"/>
        </a:p>
      </dsp:txBody>
      <dsp:txXfrm>
        <a:off x="44664" y="842383"/>
        <a:ext cx="6577505" cy="825612"/>
      </dsp:txXfrm>
    </dsp:sp>
    <dsp:sp modelId="{9783809F-56B3-4FB6-8C3B-DC04A94D2ACE}">
      <dsp:nvSpPr>
        <dsp:cNvPr id="0" name=""/>
        <dsp:cNvSpPr/>
      </dsp:nvSpPr>
      <dsp:spPr>
        <a:xfrm>
          <a:off x="0" y="1778899"/>
          <a:ext cx="6666833" cy="914940"/>
        </a:xfrm>
        <a:prstGeom prst="roundRect">
          <a:avLst/>
        </a:prstGeom>
        <a:gradFill rotWithShape="0">
          <a:gsLst>
            <a:gs pos="0">
              <a:schemeClr val="accent2">
                <a:hueOff val="2147871"/>
                <a:satOff val="-6164"/>
                <a:lumOff val="-9870"/>
                <a:alphaOff val="0"/>
                <a:satMod val="103000"/>
                <a:lumMod val="102000"/>
                <a:tint val="94000"/>
              </a:schemeClr>
            </a:gs>
            <a:gs pos="50000">
              <a:schemeClr val="accent2">
                <a:hueOff val="2147871"/>
                <a:satOff val="-6164"/>
                <a:lumOff val="-9870"/>
                <a:alphaOff val="0"/>
                <a:satMod val="110000"/>
                <a:lumMod val="100000"/>
                <a:shade val="100000"/>
              </a:schemeClr>
            </a:gs>
            <a:gs pos="100000">
              <a:schemeClr val="accent2">
                <a:hueOff val="2147871"/>
                <a:satOff val="-6164"/>
                <a:lumOff val="-987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i="0" kern="1200" baseline="0"/>
            <a:t>Microsoft Co-Pilot excels in workflow automation and productivity (emails, reports, scheduling)</a:t>
          </a:r>
          <a:endParaRPr lang="en-US" sz="2300" kern="1200"/>
        </a:p>
      </dsp:txBody>
      <dsp:txXfrm>
        <a:off x="44664" y="1823563"/>
        <a:ext cx="6577505" cy="825612"/>
      </dsp:txXfrm>
    </dsp:sp>
    <dsp:sp modelId="{CC6E3E90-8F42-4497-A19D-F4BB4CF3668F}">
      <dsp:nvSpPr>
        <dsp:cNvPr id="0" name=""/>
        <dsp:cNvSpPr/>
      </dsp:nvSpPr>
      <dsp:spPr>
        <a:xfrm>
          <a:off x="0" y="2760080"/>
          <a:ext cx="6666833" cy="914940"/>
        </a:xfrm>
        <a:prstGeom prst="roundRect">
          <a:avLst/>
        </a:prstGeom>
        <a:gradFill rotWithShape="0">
          <a:gsLst>
            <a:gs pos="0">
              <a:schemeClr val="accent2">
                <a:hueOff val="4295743"/>
                <a:satOff val="-12329"/>
                <a:lumOff val="-19739"/>
                <a:alphaOff val="0"/>
                <a:satMod val="103000"/>
                <a:lumMod val="102000"/>
                <a:tint val="94000"/>
              </a:schemeClr>
            </a:gs>
            <a:gs pos="50000">
              <a:schemeClr val="accent2">
                <a:hueOff val="4295743"/>
                <a:satOff val="-12329"/>
                <a:lumOff val="-19739"/>
                <a:alphaOff val="0"/>
                <a:satMod val="110000"/>
                <a:lumMod val="100000"/>
                <a:shade val="100000"/>
              </a:schemeClr>
            </a:gs>
            <a:gs pos="100000">
              <a:schemeClr val="accent2">
                <a:hueOff val="4295743"/>
                <a:satOff val="-12329"/>
                <a:lumOff val="-1973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i="0" kern="1200" baseline="0"/>
            <a:t>Adobe Firefly is ideal for visual content creation (flyers, graphics, social media visuals)</a:t>
          </a:r>
          <a:endParaRPr lang="en-US" sz="2300" kern="1200"/>
        </a:p>
      </dsp:txBody>
      <dsp:txXfrm>
        <a:off x="44664" y="2804744"/>
        <a:ext cx="6577505" cy="825612"/>
      </dsp:txXfrm>
    </dsp:sp>
    <dsp:sp modelId="{6A9D253B-2105-4315-849C-7D51060A3B2A}">
      <dsp:nvSpPr>
        <dsp:cNvPr id="0" name=""/>
        <dsp:cNvSpPr/>
      </dsp:nvSpPr>
      <dsp:spPr>
        <a:xfrm>
          <a:off x="0" y="3741260"/>
          <a:ext cx="6666833" cy="914940"/>
        </a:xfrm>
        <a:prstGeom prst="roundRect">
          <a:avLst/>
        </a:prstGeom>
        <a:gradFill rotWithShape="0">
          <a:gsLst>
            <a:gs pos="0">
              <a:schemeClr val="accent2">
                <a:hueOff val="6443614"/>
                <a:satOff val="-18493"/>
                <a:lumOff val="-29609"/>
                <a:alphaOff val="0"/>
                <a:satMod val="103000"/>
                <a:lumMod val="102000"/>
                <a:tint val="94000"/>
              </a:schemeClr>
            </a:gs>
            <a:gs pos="50000">
              <a:schemeClr val="accent2">
                <a:hueOff val="6443614"/>
                <a:satOff val="-18493"/>
                <a:lumOff val="-29609"/>
                <a:alphaOff val="0"/>
                <a:satMod val="110000"/>
                <a:lumMod val="100000"/>
                <a:shade val="100000"/>
              </a:schemeClr>
            </a:gs>
            <a:gs pos="100000">
              <a:schemeClr val="accent2">
                <a:hueOff val="6443614"/>
                <a:satOff val="-18493"/>
                <a:lumOff val="-2960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i="0" kern="1200" baseline="0"/>
            <a:t>Zoom AI enhances meeting efficiency with automated transcription and note-taking</a:t>
          </a:r>
          <a:endParaRPr lang="en-US" sz="2300" kern="1200"/>
        </a:p>
      </dsp:txBody>
      <dsp:txXfrm>
        <a:off x="44664" y="3785924"/>
        <a:ext cx="6577505" cy="82561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131291-C973-4821-9B4A-4AB8A60444F1}" type="datetimeFigureOut">
              <a:rPr lang="en-US" smtClean="0"/>
              <a:t>3/18/2025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7E2FF0-B781-41C1-A0B7-5EC8C4B549F0}" type="slidenum">
              <a:rPr lang="en-US" smtClean="0"/>
              <a:t>‹#›</a:t>
            </a:fld>
            <a:endParaRPr lang="en-US"/>
          </a:p>
        </p:txBody>
      </p:sp>
    </p:spTree>
    <p:extLst>
      <p:ext uri="{BB962C8B-B14F-4D97-AF65-F5344CB8AC3E}">
        <p14:creationId xmlns:p14="http://schemas.microsoft.com/office/powerpoint/2010/main" val="2851390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7E2FF0-B781-41C1-A0B7-5EC8C4B549F0}" type="slidenum">
              <a:rPr lang="en-US" smtClean="0"/>
              <a:t>2</a:t>
            </a:fld>
            <a:endParaRPr lang="en-US"/>
          </a:p>
        </p:txBody>
      </p:sp>
    </p:spTree>
    <p:extLst>
      <p:ext uri="{BB962C8B-B14F-4D97-AF65-F5344CB8AC3E}">
        <p14:creationId xmlns:p14="http://schemas.microsoft.com/office/powerpoint/2010/main" val="2300174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7E2FF0-B781-41C1-A0B7-5EC8C4B549F0}" type="slidenum">
              <a:rPr lang="en-US" smtClean="0"/>
              <a:t>6</a:t>
            </a:fld>
            <a:endParaRPr lang="en-US"/>
          </a:p>
        </p:txBody>
      </p:sp>
    </p:spTree>
    <p:extLst>
      <p:ext uri="{BB962C8B-B14F-4D97-AF65-F5344CB8AC3E}">
        <p14:creationId xmlns:p14="http://schemas.microsoft.com/office/powerpoint/2010/main" val="160291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Bef>
                <a:spcPts val="1125"/>
              </a:spcBef>
              <a:spcAft>
                <a:spcPts val="1125"/>
              </a:spcAft>
            </a:pPr>
            <a:r>
              <a:rPr lang="en-US" b="1" i="0" dirty="0">
                <a:solidFill>
                  <a:srgbClr val="000000"/>
                </a:solidFill>
                <a:effectLst/>
                <a:latin typeface="aktiv-grotesk"/>
              </a:rPr>
              <a:t>Clearly Communicated Plan for Integration</a:t>
            </a:r>
          </a:p>
          <a:p>
            <a:pPr algn="l">
              <a:spcBef>
                <a:spcPts val="1125"/>
              </a:spcBef>
              <a:spcAft>
                <a:spcPts val="1125"/>
              </a:spcAft>
            </a:pPr>
            <a:r>
              <a:rPr lang="en-US" b="0" i="0" dirty="0">
                <a:solidFill>
                  <a:srgbClr val="000000"/>
                </a:solidFill>
                <a:effectLst/>
                <a:latin typeface="aktiv-grotesk"/>
              </a:rPr>
              <a:t>As mentioned above, while 93% of CHROs say they have begun using AI in their organizations, only 33% of employees have heard about it. And only 15% of employees say their organization has communicated a clear plan or strategy for integrating AI technology into current business practices.</a:t>
            </a:r>
          </a:p>
          <a:p>
            <a:pPr algn="l">
              <a:spcBef>
                <a:spcPts val="1125"/>
              </a:spcBef>
              <a:spcAft>
                <a:spcPts val="1125"/>
              </a:spcAft>
            </a:pPr>
            <a:endParaRPr lang="en-US" b="0" i="0" dirty="0">
              <a:solidFill>
                <a:srgbClr val="000000"/>
              </a:solidFill>
              <a:effectLst/>
              <a:latin typeface="aktiv-grotesk"/>
            </a:endParaRPr>
          </a:p>
          <a:p>
            <a:pPr algn="l">
              <a:spcBef>
                <a:spcPts val="1125"/>
              </a:spcBef>
              <a:spcAft>
                <a:spcPts val="1125"/>
              </a:spcAft>
            </a:pPr>
            <a:r>
              <a:rPr lang="en-US" b="0" i="0" dirty="0">
                <a:solidFill>
                  <a:srgbClr val="000000"/>
                </a:solidFill>
                <a:effectLst/>
                <a:latin typeface="aktiv-grotesk"/>
              </a:rPr>
              <a:t>However, when employees strongly agree that there is a clear plan, they are 2.9 times as likely to feel very prepared to work with AI and 4.7 times as likely to feel comfortable using AI in their role.</a:t>
            </a:r>
          </a:p>
          <a:p>
            <a:pPr algn="l">
              <a:spcBef>
                <a:spcPts val="1125"/>
              </a:spcBef>
              <a:spcAft>
                <a:spcPts val="1125"/>
              </a:spcAft>
            </a:pPr>
            <a:r>
              <a:rPr lang="en-US" b="0" i="0" dirty="0">
                <a:solidFill>
                  <a:srgbClr val="000000"/>
                </a:solidFill>
                <a:effectLst/>
                <a:latin typeface="aktiv-grotesk"/>
              </a:rPr>
              <a:t>In other words, only a small part of the workforce is self-motivated early adopters. Most employees won’t feel comfortable with AI until leadership communicates a plan.</a:t>
            </a:r>
          </a:p>
          <a:p>
            <a:pPr algn="l">
              <a:spcBef>
                <a:spcPts val="1125"/>
              </a:spcBef>
              <a:spcAft>
                <a:spcPts val="1125"/>
              </a:spcAft>
            </a:pPr>
            <a:endParaRPr lang="en-US" b="0" i="0" dirty="0">
              <a:solidFill>
                <a:srgbClr val="000000"/>
              </a:solidFill>
              <a:effectLst/>
              <a:latin typeface="aktiv-grotesk"/>
            </a:endParaRPr>
          </a:p>
          <a:p>
            <a:pPr algn="l">
              <a:spcBef>
                <a:spcPts val="1125"/>
              </a:spcBef>
              <a:spcAft>
                <a:spcPts val="1125"/>
              </a:spcAft>
            </a:pPr>
            <a:r>
              <a:rPr lang="en-US" b="1" i="0" dirty="0">
                <a:solidFill>
                  <a:srgbClr val="000000"/>
                </a:solidFill>
                <a:effectLst/>
                <a:latin typeface="aktiv-grotesk"/>
              </a:rPr>
              <a:t>Clearly Established Guidance for AI Use</a:t>
            </a:r>
          </a:p>
          <a:p>
            <a:pPr algn="l">
              <a:spcBef>
                <a:spcPts val="1125"/>
              </a:spcBef>
              <a:spcAft>
                <a:spcPts val="1125"/>
              </a:spcAft>
            </a:pPr>
            <a:r>
              <a:rPr lang="en-US" b="0" i="0" dirty="0">
                <a:solidFill>
                  <a:srgbClr val="000000"/>
                </a:solidFill>
                <a:effectLst/>
                <a:latin typeface="aktiv-grotesk"/>
              </a:rPr>
              <a:t>Seventy percent of employees say their organization does not have guidance or policies for using AI at work. While this percentage is lower (60%) for white-collar industries and employees who currently use AI at least once a year (47%), it still means a majority of employees in the most AI-affected jobs do not have straightforward guidelines about using AI at work.</a:t>
            </a:r>
          </a:p>
          <a:p>
            <a:pPr algn="l">
              <a:spcBef>
                <a:spcPts val="1125"/>
              </a:spcBef>
              <a:spcAft>
                <a:spcPts val="1125"/>
              </a:spcAft>
            </a:pPr>
            <a:endParaRPr lang="en-US" b="0" i="0" dirty="0">
              <a:solidFill>
                <a:srgbClr val="000000"/>
              </a:solidFill>
              <a:effectLst/>
              <a:latin typeface="aktiv-grotesk"/>
            </a:endParaRPr>
          </a:p>
          <a:p>
            <a:pPr algn="l">
              <a:spcBef>
                <a:spcPts val="1125"/>
              </a:spcBef>
              <a:spcAft>
                <a:spcPts val="1125"/>
              </a:spcAft>
            </a:pPr>
            <a:r>
              <a:rPr lang="en-US" b="0" i="0" dirty="0">
                <a:solidFill>
                  <a:srgbClr val="000000"/>
                </a:solidFill>
                <a:effectLst/>
                <a:latin typeface="aktiv-grotesk"/>
              </a:rPr>
              <a:t>This lack of guidance limits employee use of AI technology and creates security risks. By establishing clear guidelines for usage, organizations can empower their workforce to use these technologies effectively and securely, ensuring AI serves as a tool for furthering innovation and efficiency rather than a liability.</a:t>
            </a:r>
          </a:p>
          <a:p>
            <a:pPr algn="l">
              <a:spcBef>
                <a:spcPts val="1125"/>
              </a:spcBef>
              <a:spcAft>
                <a:spcPts val="1125"/>
              </a:spcAft>
            </a:pPr>
            <a:endParaRPr lang="en-US" b="0" i="0" dirty="0">
              <a:solidFill>
                <a:srgbClr val="000000"/>
              </a:solidFill>
              <a:effectLst/>
              <a:latin typeface="aktiv-grotesk"/>
            </a:endParaRPr>
          </a:p>
          <a:p>
            <a:pPr algn="l">
              <a:spcBef>
                <a:spcPts val="1125"/>
              </a:spcBef>
              <a:spcAft>
                <a:spcPts val="1125"/>
              </a:spcAft>
            </a:pPr>
            <a:r>
              <a:rPr lang="en-US" b="1" i="0" dirty="0">
                <a:solidFill>
                  <a:srgbClr val="000000"/>
                </a:solidFill>
                <a:effectLst/>
                <a:latin typeface="aktiv-grotesk"/>
              </a:rPr>
              <a:t>Training Aligned with Employees’ Roles</a:t>
            </a:r>
          </a:p>
          <a:p>
            <a:pPr algn="l">
              <a:spcBef>
                <a:spcPts val="1125"/>
              </a:spcBef>
              <a:spcAft>
                <a:spcPts val="1125"/>
              </a:spcAft>
            </a:pPr>
            <a:r>
              <a:rPr lang="en-US" b="0" i="0" dirty="0">
                <a:solidFill>
                  <a:srgbClr val="000000"/>
                </a:solidFill>
                <a:effectLst/>
                <a:latin typeface="aktiv-grotesk"/>
              </a:rPr>
              <a:t>Similarly, almost half of workers who use AI at least once a year say their organizations have not offered any sort of training on using AI at work. When employees participate in required training, they are 89% more likely than those who have not received any training -- formal or informal -- to say that AI will have an extremely positive impact on their individual productivity and efficiency at work.</a:t>
            </a:r>
          </a:p>
          <a:p>
            <a:pPr algn="l">
              <a:spcBef>
                <a:spcPts val="1125"/>
              </a:spcBef>
              <a:spcAft>
                <a:spcPts val="1125"/>
              </a:spcAft>
            </a:pPr>
            <a:endParaRPr lang="en-US" b="0" i="0" dirty="0">
              <a:solidFill>
                <a:srgbClr val="000000"/>
              </a:solidFill>
              <a:effectLst/>
              <a:latin typeface="aktiv-grotesk"/>
            </a:endParaRPr>
          </a:p>
          <a:p>
            <a:pPr algn="l">
              <a:spcBef>
                <a:spcPts val="1125"/>
              </a:spcBef>
              <a:spcAft>
                <a:spcPts val="1125"/>
              </a:spcAft>
            </a:pPr>
            <a:r>
              <a:rPr lang="en-US" b="0" i="0" dirty="0">
                <a:solidFill>
                  <a:srgbClr val="000000"/>
                </a:solidFill>
                <a:effectLst/>
                <a:latin typeface="aktiv-grotesk"/>
              </a:rPr>
              <a:t>While experimentation may be part of getting comfortable with AI tools, formal educational experiences are crucial to motivating employees to explore AI tools and use them effectively on their own.</a:t>
            </a:r>
          </a:p>
          <a:p>
            <a:endParaRPr lang="en-US" dirty="0"/>
          </a:p>
        </p:txBody>
      </p:sp>
      <p:sp>
        <p:nvSpPr>
          <p:cNvPr id="4" name="Slide Number Placeholder 3"/>
          <p:cNvSpPr>
            <a:spLocks noGrp="1"/>
          </p:cNvSpPr>
          <p:nvPr>
            <p:ph type="sldNum" sz="quarter" idx="5"/>
          </p:nvPr>
        </p:nvSpPr>
        <p:spPr/>
        <p:txBody>
          <a:bodyPr/>
          <a:lstStyle/>
          <a:p>
            <a:fld id="{897E2FF0-B781-41C1-A0B7-5EC8C4B549F0}" type="slidenum">
              <a:rPr lang="en-US" smtClean="0"/>
              <a:t>8</a:t>
            </a:fld>
            <a:endParaRPr lang="en-US"/>
          </a:p>
        </p:txBody>
      </p:sp>
    </p:spTree>
    <p:extLst>
      <p:ext uri="{BB962C8B-B14F-4D97-AF65-F5344CB8AC3E}">
        <p14:creationId xmlns:p14="http://schemas.microsoft.com/office/powerpoint/2010/main" val="765244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they have challenges to overcome due to prior exposure to AI or other technology? Do they have the foundation to understand how AI works and how to be successful with this technology? Have they seen how generative AI is or could change your role? And have you considered that improving their own knowledge and awareness can enhance their work and better prepare their students for success at the institution?</a:t>
            </a:r>
          </a:p>
        </p:txBody>
      </p:sp>
      <p:sp>
        <p:nvSpPr>
          <p:cNvPr id="4" name="Slide Number Placeholder 3"/>
          <p:cNvSpPr>
            <a:spLocks noGrp="1"/>
          </p:cNvSpPr>
          <p:nvPr>
            <p:ph type="sldNum" sz="quarter" idx="5"/>
          </p:nvPr>
        </p:nvSpPr>
        <p:spPr/>
        <p:txBody>
          <a:bodyPr/>
          <a:lstStyle/>
          <a:p>
            <a:fld id="{897E2FF0-B781-41C1-A0B7-5EC8C4B549F0}" type="slidenum">
              <a:rPr lang="en-US" smtClean="0"/>
              <a:t>9</a:t>
            </a:fld>
            <a:endParaRPr lang="en-US"/>
          </a:p>
        </p:txBody>
      </p:sp>
    </p:spTree>
    <p:extLst>
      <p:ext uri="{BB962C8B-B14F-4D97-AF65-F5344CB8AC3E}">
        <p14:creationId xmlns:p14="http://schemas.microsoft.com/office/powerpoint/2010/main" val="3533462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DEC30D-A782-4065-8B7F-8DC2B0191D24}" type="slidenum">
              <a:rPr lang="en-US" smtClean="0"/>
              <a:t>14</a:t>
            </a:fld>
            <a:endParaRPr lang="en-US"/>
          </a:p>
        </p:txBody>
      </p:sp>
    </p:spTree>
    <p:extLst>
      <p:ext uri="{BB962C8B-B14F-4D97-AF65-F5344CB8AC3E}">
        <p14:creationId xmlns:p14="http://schemas.microsoft.com/office/powerpoint/2010/main" val="17864641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7E2FF0-B781-41C1-A0B7-5EC8C4B549F0}" type="slidenum">
              <a:rPr lang="en-US" smtClean="0"/>
              <a:t>18</a:t>
            </a:fld>
            <a:endParaRPr lang="en-US"/>
          </a:p>
        </p:txBody>
      </p:sp>
    </p:spTree>
    <p:extLst>
      <p:ext uri="{BB962C8B-B14F-4D97-AF65-F5344CB8AC3E}">
        <p14:creationId xmlns:p14="http://schemas.microsoft.com/office/powerpoint/2010/main" val="1112884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A1275-A930-9CE5-B948-8BD3786C802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EF1DD89-C83C-BBB8-83F5-22A2525EBB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860D48F-67FF-0546-A559-3E784EDE40A6}"/>
              </a:ext>
            </a:extLst>
          </p:cNvPr>
          <p:cNvSpPr>
            <a:spLocks noGrp="1"/>
          </p:cNvSpPr>
          <p:nvPr>
            <p:ph type="dt" sz="half" idx="10"/>
          </p:nvPr>
        </p:nvSpPr>
        <p:spPr/>
        <p:txBody>
          <a:bodyPr/>
          <a:lstStyle/>
          <a:p>
            <a:fld id="{44622A25-C5B4-41E2-A5B1-54C7F7FE837E}" type="datetimeFigureOut">
              <a:rPr lang="en-US" smtClean="0"/>
              <a:t>3/18/2025</a:t>
            </a:fld>
            <a:endParaRPr lang="en-US"/>
          </a:p>
        </p:txBody>
      </p:sp>
      <p:sp>
        <p:nvSpPr>
          <p:cNvPr id="5" name="Footer Placeholder 4">
            <a:extLst>
              <a:ext uri="{FF2B5EF4-FFF2-40B4-BE49-F238E27FC236}">
                <a16:creationId xmlns:a16="http://schemas.microsoft.com/office/drawing/2014/main" id="{DF1EDD4D-DD3B-5E59-6162-9B91015F84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A4F003-1192-E284-698A-774B09A52405}"/>
              </a:ext>
            </a:extLst>
          </p:cNvPr>
          <p:cNvSpPr>
            <a:spLocks noGrp="1"/>
          </p:cNvSpPr>
          <p:nvPr>
            <p:ph type="sldNum" sz="quarter" idx="12"/>
          </p:nvPr>
        </p:nvSpPr>
        <p:spPr/>
        <p:txBody>
          <a:bodyPr/>
          <a:lstStyle/>
          <a:p>
            <a:fld id="{7ED4910C-6795-4CEB-BE5E-531FC5C56807}" type="slidenum">
              <a:rPr lang="en-US" smtClean="0"/>
              <a:t>‹#›</a:t>
            </a:fld>
            <a:endParaRPr lang="en-US"/>
          </a:p>
        </p:txBody>
      </p:sp>
    </p:spTree>
    <p:extLst>
      <p:ext uri="{BB962C8B-B14F-4D97-AF65-F5344CB8AC3E}">
        <p14:creationId xmlns:p14="http://schemas.microsoft.com/office/powerpoint/2010/main" val="171916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00FD7-DF51-D9C7-2923-85CB645C98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3FD0DC7-1197-E60D-5B7D-FB86863D01F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B526C4-DAFD-493E-59AE-1AE10941F507}"/>
              </a:ext>
            </a:extLst>
          </p:cNvPr>
          <p:cNvSpPr>
            <a:spLocks noGrp="1"/>
          </p:cNvSpPr>
          <p:nvPr>
            <p:ph type="dt" sz="half" idx="10"/>
          </p:nvPr>
        </p:nvSpPr>
        <p:spPr/>
        <p:txBody>
          <a:bodyPr/>
          <a:lstStyle/>
          <a:p>
            <a:fld id="{44622A25-C5B4-41E2-A5B1-54C7F7FE837E}" type="datetimeFigureOut">
              <a:rPr lang="en-US" smtClean="0"/>
              <a:t>3/18/2025</a:t>
            </a:fld>
            <a:endParaRPr lang="en-US"/>
          </a:p>
        </p:txBody>
      </p:sp>
      <p:sp>
        <p:nvSpPr>
          <p:cNvPr id="5" name="Footer Placeholder 4">
            <a:extLst>
              <a:ext uri="{FF2B5EF4-FFF2-40B4-BE49-F238E27FC236}">
                <a16:creationId xmlns:a16="http://schemas.microsoft.com/office/drawing/2014/main" id="{7E9255A6-A9A0-EE55-D664-39A7C79D82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977EF9-0F03-8CB3-B765-C8E0FB879175}"/>
              </a:ext>
            </a:extLst>
          </p:cNvPr>
          <p:cNvSpPr>
            <a:spLocks noGrp="1"/>
          </p:cNvSpPr>
          <p:nvPr>
            <p:ph type="sldNum" sz="quarter" idx="12"/>
          </p:nvPr>
        </p:nvSpPr>
        <p:spPr/>
        <p:txBody>
          <a:bodyPr/>
          <a:lstStyle/>
          <a:p>
            <a:fld id="{7ED4910C-6795-4CEB-BE5E-531FC5C56807}" type="slidenum">
              <a:rPr lang="en-US" smtClean="0"/>
              <a:t>‹#›</a:t>
            </a:fld>
            <a:endParaRPr lang="en-US"/>
          </a:p>
        </p:txBody>
      </p:sp>
    </p:spTree>
    <p:extLst>
      <p:ext uri="{BB962C8B-B14F-4D97-AF65-F5344CB8AC3E}">
        <p14:creationId xmlns:p14="http://schemas.microsoft.com/office/powerpoint/2010/main" val="361951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6DB6EC-FE67-FE36-36B9-D26B67427E0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C13F949-C907-3F4D-1BBB-A565210F216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3A5CF-FA2C-F724-0931-0AB8D65EE110}"/>
              </a:ext>
            </a:extLst>
          </p:cNvPr>
          <p:cNvSpPr>
            <a:spLocks noGrp="1"/>
          </p:cNvSpPr>
          <p:nvPr>
            <p:ph type="dt" sz="half" idx="10"/>
          </p:nvPr>
        </p:nvSpPr>
        <p:spPr/>
        <p:txBody>
          <a:bodyPr/>
          <a:lstStyle/>
          <a:p>
            <a:fld id="{44622A25-C5B4-41E2-A5B1-54C7F7FE837E}" type="datetimeFigureOut">
              <a:rPr lang="en-US" smtClean="0"/>
              <a:t>3/18/2025</a:t>
            </a:fld>
            <a:endParaRPr lang="en-US"/>
          </a:p>
        </p:txBody>
      </p:sp>
      <p:sp>
        <p:nvSpPr>
          <p:cNvPr id="5" name="Footer Placeholder 4">
            <a:extLst>
              <a:ext uri="{FF2B5EF4-FFF2-40B4-BE49-F238E27FC236}">
                <a16:creationId xmlns:a16="http://schemas.microsoft.com/office/drawing/2014/main" id="{A6B4B796-DDB1-FE1F-F7B7-1940D1B0D8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6841A2-59FA-4B2B-9D10-65152CCED237}"/>
              </a:ext>
            </a:extLst>
          </p:cNvPr>
          <p:cNvSpPr>
            <a:spLocks noGrp="1"/>
          </p:cNvSpPr>
          <p:nvPr>
            <p:ph type="sldNum" sz="quarter" idx="12"/>
          </p:nvPr>
        </p:nvSpPr>
        <p:spPr/>
        <p:txBody>
          <a:bodyPr/>
          <a:lstStyle/>
          <a:p>
            <a:fld id="{7ED4910C-6795-4CEB-BE5E-531FC5C56807}" type="slidenum">
              <a:rPr lang="en-US" smtClean="0"/>
              <a:t>‹#›</a:t>
            </a:fld>
            <a:endParaRPr lang="en-US"/>
          </a:p>
        </p:txBody>
      </p:sp>
    </p:spTree>
    <p:extLst>
      <p:ext uri="{BB962C8B-B14F-4D97-AF65-F5344CB8AC3E}">
        <p14:creationId xmlns:p14="http://schemas.microsoft.com/office/powerpoint/2010/main" val="3364602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7A79C-1E37-9830-81BC-18C3D14CB6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9C0BF0-D7B8-8351-B2AB-0B1095D46DA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AAF191-344E-03C4-F30F-30709D94328E}"/>
              </a:ext>
            </a:extLst>
          </p:cNvPr>
          <p:cNvSpPr>
            <a:spLocks noGrp="1"/>
          </p:cNvSpPr>
          <p:nvPr>
            <p:ph type="dt" sz="half" idx="10"/>
          </p:nvPr>
        </p:nvSpPr>
        <p:spPr/>
        <p:txBody>
          <a:bodyPr/>
          <a:lstStyle/>
          <a:p>
            <a:fld id="{44622A25-C5B4-41E2-A5B1-54C7F7FE837E}" type="datetimeFigureOut">
              <a:rPr lang="en-US" smtClean="0"/>
              <a:t>3/18/2025</a:t>
            </a:fld>
            <a:endParaRPr lang="en-US"/>
          </a:p>
        </p:txBody>
      </p:sp>
      <p:sp>
        <p:nvSpPr>
          <p:cNvPr id="5" name="Footer Placeholder 4">
            <a:extLst>
              <a:ext uri="{FF2B5EF4-FFF2-40B4-BE49-F238E27FC236}">
                <a16:creationId xmlns:a16="http://schemas.microsoft.com/office/drawing/2014/main" id="{FC7E7C65-201E-2D0E-6C86-C636EA05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6CEF21-B4FC-35A5-33C6-A583218A0A97}"/>
              </a:ext>
            </a:extLst>
          </p:cNvPr>
          <p:cNvSpPr>
            <a:spLocks noGrp="1"/>
          </p:cNvSpPr>
          <p:nvPr>
            <p:ph type="sldNum" sz="quarter" idx="12"/>
          </p:nvPr>
        </p:nvSpPr>
        <p:spPr/>
        <p:txBody>
          <a:bodyPr/>
          <a:lstStyle/>
          <a:p>
            <a:fld id="{7ED4910C-6795-4CEB-BE5E-531FC5C56807}" type="slidenum">
              <a:rPr lang="en-US" smtClean="0"/>
              <a:t>‹#›</a:t>
            </a:fld>
            <a:endParaRPr lang="en-US"/>
          </a:p>
        </p:txBody>
      </p:sp>
    </p:spTree>
    <p:extLst>
      <p:ext uri="{BB962C8B-B14F-4D97-AF65-F5344CB8AC3E}">
        <p14:creationId xmlns:p14="http://schemas.microsoft.com/office/powerpoint/2010/main" val="2720890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2E737-91F3-FE50-C04E-2B39C0C6ABF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FEDC9E6-DAB7-FEDD-8D99-962CB0D110A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4F8231A-9F34-70D7-86FF-7DAE90F67734}"/>
              </a:ext>
            </a:extLst>
          </p:cNvPr>
          <p:cNvSpPr>
            <a:spLocks noGrp="1"/>
          </p:cNvSpPr>
          <p:nvPr>
            <p:ph type="dt" sz="half" idx="10"/>
          </p:nvPr>
        </p:nvSpPr>
        <p:spPr/>
        <p:txBody>
          <a:bodyPr/>
          <a:lstStyle/>
          <a:p>
            <a:fld id="{44622A25-C5B4-41E2-A5B1-54C7F7FE837E}" type="datetimeFigureOut">
              <a:rPr lang="en-US" smtClean="0"/>
              <a:t>3/18/2025</a:t>
            </a:fld>
            <a:endParaRPr lang="en-US"/>
          </a:p>
        </p:txBody>
      </p:sp>
      <p:sp>
        <p:nvSpPr>
          <p:cNvPr id="5" name="Footer Placeholder 4">
            <a:extLst>
              <a:ext uri="{FF2B5EF4-FFF2-40B4-BE49-F238E27FC236}">
                <a16:creationId xmlns:a16="http://schemas.microsoft.com/office/drawing/2014/main" id="{B1BFFFD7-7376-E70C-C53D-EEEF372AB4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7C36EC-3A43-A351-41D2-9E3D49598F5D}"/>
              </a:ext>
            </a:extLst>
          </p:cNvPr>
          <p:cNvSpPr>
            <a:spLocks noGrp="1"/>
          </p:cNvSpPr>
          <p:nvPr>
            <p:ph type="sldNum" sz="quarter" idx="12"/>
          </p:nvPr>
        </p:nvSpPr>
        <p:spPr/>
        <p:txBody>
          <a:bodyPr/>
          <a:lstStyle/>
          <a:p>
            <a:fld id="{7ED4910C-6795-4CEB-BE5E-531FC5C56807}" type="slidenum">
              <a:rPr lang="en-US" smtClean="0"/>
              <a:t>‹#›</a:t>
            </a:fld>
            <a:endParaRPr lang="en-US"/>
          </a:p>
        </p:txBody>
      </p:sp>
    </p:spTree>
    <p:extLst>
      <p:ext uri="{BB962C8B-B14F-4D97-AF65-F5344CB8AC3E}">
        <p14:creationId xmlns:p14="http://schemas.microsoft.com/office/powerpoint/2010/main" val="749045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85061-5B4A-210A-BC91-88AE05B07D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6175F3-BFDA-6976-8DDF-28D20278DC0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B212246-5222-F4C5-9FC3-1F43AC35EB2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4C3BE28-8AB3-4FB6-9D00-680A5A680047}"/>
              </a:ext>
            </a:extLst>
          </p:cNvPr>
          <p:cNvSpPr>
            <a:spLocks noGrp="1"/>
          </p:cNvSpPr>
          <p:nvPr>
            <p:ph type="dt" sz="half" idx="10"/>
          </p:nvPr>
        </p:nvSpPr>
        <p:spPr/>
        <p:txBody>
          <a:bodyPr/>
          <a:lstStyle/>
          <a:p>
            <a:fld id="{44622A25-C5B4-41E2-A5B1-54C7F7FE837E}" type="datetimeFigureOut">
              <a:rPr lang="en-US" smtClean="0"/>
              <a:t>3/18/2025</a:t>
            </a:fld>
            <a:endParaRPr lang="en-US"/>
          </a:p>
        </p:txBody>
      </p:sp>
      <p:sp>
        <p:nvSpPr>
          <p:cNvPr id="6" name="Footer Placeholder 5">
            <a:extLst>
              <a:ext uri="{FF2B5EF4-FFF2-40B4-BE49-F238E27FC236}">
                <a16:creationId xmlns:a16="http://schemas.microsoft.com/office/drawing/2014/main" id="{6BEEBB59-2ED6-4A6C-8BC2-421A0697C3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4AC5D5-C03B-FCD0-C564-86C803429B60}"/>
              </a:ext>
            </a:extLst>
          </p:cNvPr>
          <p:cNvSpPr>
            <a:spLocks noGrp="1"/>
          </p:cNvSpPr>
          <p:nvPr>
            <p:ph type="sldNum" sz="quarter" idx="12"/>
          </p:nvPr>
        </p:nvSpPr>
        <p:spPr/>
        <p:txBody>
          <a:bodyPr/>
          <a:lstStyle/>
          <a:p>
            <a:fld id="{7ED4910C-6795-4CEB-BE5E-531FC5C56807}" type="slidenum">
              <a:rPr lang="en-US" smtClean="0"/>
              <a:t>‹#›</a:t>
            </a:fld>
            <a:endParaRPr lang="en-US"/>
          </a:p>
        </p:txBody>
      </p:sp>
    </p:spTree>
    <p:extLst>
      <p:ext uri="{BB962C8B-B14F-4D97-AF65-F5344CB8AC3E}">
        <p14:creationId xmlns:p14="http://schemas.microsoft.com/office/powerpoint/2010/main" val="1774735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46423-BF9A-0098-FE78-146BFEDF067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BECD5FC-119B-77EE-D9AD-165D2220FD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F413315-3743-53CF-CE8C-2E63C09018E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298388C-D983-A0A3-BC05-AB27B64384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51AAB33-6BEB-A15C-169F-AA49F2BEEFF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25ADAF4-BC21-B715-492E-7AFC419D3DDE}"/>
              </a:ext>
            </a:extLst>
          </p:cNvPr>
          <p:cNvSpPr>
            <a:spLocks noGrp="1"/>
          </p:cNvSpPr>
          <p:nvPr>
            <p:ph type="dt" sz="half" idx="10"/>
          </p:nvPr>
        </p:nvSpPr>
        <p:spPr/>
        <p:txBody>
          <a:bodyPr/>
          <a:lstStyle/>
          <a:p>
            <a:fld id="{44622A25-C5B4-41E2-A5B1-54C7F7FE837E}" type="datetimeFigureOut">
              <a:rPr lang="en-US" smtClean="0"/>
              <a:t>3/18/2025</a:t>
            </a:fld>
            <a:endParaRPr lang="en-US"/>
          </a:p>
        </p:txBody>
      </p:sp>
      <p:sp>
        <p:nvSpPr>
          <p:cNvPr id="8" name="Footer Placeholder 7">
            <a:extLst>
              <a:ext uri="{FF2B5EF4-FFF2-40B4-BE49-F238E27FC236}">
                <a16:creationId xmlns:a16="http://schemas.microsoft.com/office/drawing/2014/main" id="{0FAAA027-A55A-3B21-1B33-CA8CBDB683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64A0E86-AD9E-AAD3-4BD7-92ACB76C13C4}"/>
              </a:ext>
            </a:extLst>
          </p:cNvPr>
          <p:cNvSpPr>
            <a:spLocks noGrp="1"/>
          </p:cNvSpPr>
          <p:nvPr>
            <p:ph type="sldNum" sz="quarter" idx="12"/>
          </p:nvPr>
        </p:nvSpPr>
        <p:spPr/>
        <p:txBody>
          <a:bodyPr/>
          <a:lstStyle/>
          <a:p>
            <a:fld id="{7ED4910C-6795-4CEB-BE5E-531FC5C56807}" type="slidenum">
              <a:rPr lang="en-US" smtClean="0"/>
              <a:t>‹#›</a:t>
            </a:fld>
            <a:endParaRPr lang="en-US"/>
          </a:p>
        </p:txBody>
      </p:sp>
    </p:spTree>
    <p:extLst>
      <p:ext uri="{BB962C8B-B14F-4D97-AF65-F5344CB8AC3E}">
        <p14:creationId xmlns:p14="http://schemas.microsoft.com/office/powerpoint/2010/main" val="589419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AB88A-50DA-E54B-B13A-6260C43A923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B031930-4103-559D-6EBA-0B53E2E88653}"/>
              </a:ext>
            </a:extLst>
          </p:cNvPr>
          <p:cNvSpPr>
            <a:spLocks noGrp="1"/>
          </p:cNvSpPr>
          <p:nvPr>
            <p:ph type="dt" sz="half" idx="10"/>
          </p:nvPr>
        </p:nvSpPr>
        <p:spPr/>
        <p:txBody>
          <a:bodyPr/>
          <a:lstStyle/>
          <a:p>
            <a:fld id="{44622A25-C5B4-41E2-A5B1-54C7F7FE837E}" type="datetimeFigureOut">
              <a:rPr lang="en-US" smtClean="0"/>
              <a:t>3/18/2025</a:t>
            </a:fld>
            <a:endParaRPr lang="en-US"/>
          </a:p>
        </p:txBody>
      </p:sp>
      <p:sp>
        <p:nvSpPr>
          <p:cNvPr id="4" name="Footer Placeholder 3">
            <a:extLst>
              <a:ext uri="{FF2B5EF4-FFF2-40B4-BE49-F238E27FC236}">
                <a16:creationId xmlns:a16="http://schemas.microsoft.com/office/drawing/2014/main" id="{2FF4476F-30BC-7DFE-0051-5FF34142CF9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E42A9F4-0E16-ACEC-CBD7-79A341C2AD24}"/>
              </a:ext>
            </a:extLst>
          </p:cNvPr>
          <p:cNvSpPr>
            <a:spLocks noGrp="1"/>
          </p:cNvSpPr>
          <p:nvPr>
            <p:ph type="sldNum" sz="quarter" idx="12"/>
          </p:nvPr>
        </p:nvSpPr>
        <p:spPr/>
        <p:txBody>
          <a:bodyPr/>
          <a:lstStyle/>
          <a:p>
            <a:fld id="{7ED4910C-6795-4CEB-BE5E-531FC5C56807}" type="slidenum">
              <a:rPr lang="en-US" smtClean="0"/>
              <a:t>‹#›</a:t>
            </a:fld>
            <a:endParaRPr lang="en-US"/>
          </a:p>
        </p:txBody>
      </p:sp>
    </p:spTree>
    <p:extLst>
      <p:ext uri="{BB962C8B-B14F-4D97-AF65-F5344CB8AC3E}">
        <p14:creationId xmlns:p14="http://schemas.microsoft.com/office/powerpoint/2010/main" val="1310333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5E3BF5-572F-FD33-86C1-64DA4DFEEED0}"/>
              </a:ext>
            </a:extLst>
          </p:cNvPr>
          <p:cNvSpPr>
            <a:spLocks noGrp="1"/>
          </p:cNvSpPr>
          <p:nvPr>
            <p:ph type="dt" sz="half" idx="10"/>
          </p:nvPr>
        </p:nvSpPr>
        <p:spPr/>
        <p:txBody>
          <a:bodyPr/>
          <a:lstStyle/>
          <a:p>
            <a:fld id="{44622A25-C5B4-41E2-A5B1-54C7F7FE837E}" type="datetimeFigureOut">
              <a:rPr lang="en-US" smtClean="0"/>
              <a:t>3/18/2025</a:t>
            </a:fld>
            <a:endParaRPr lang="en-US"/>
          </a:p>
        </p:txBody>
      </p:sp>
      <p:sp>
        <p:nvSpPr>
          <p:cNvPr id="3" name="Footer Placeholder 2">
            <a:extLst>
              <a:ext uri="{FF2B5EF4-FFF2-40B4-BE49-F238E27FC236}">
                <a16:creationId xmlns:a16="http://schemas.microsoft.com/office/drawing/2014/main" id="{1DBD510E-4719-786D-5B04-5AAB1B8A77B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817EA75-294A-7F5E-08A0-241D71847AC0}"/>
              </a:ext>
            </a:extLst>
          </p:cNvPr>
          <p:cNvSpPr>
            <a:spLocks noGrp="1"/>
          </p:cNvSpPr>
          <p:nvPr>
            <p:ph type="sldNum" sz="quarter" idx="12"/>
          </p:nvPr>
        </p:nvSpPr>
        <p:spPr/>
        <p:txBody>
          <a:bodyPr/>
          <a:lstStyle/>
          <a:p>
            <a:fld id="{7ED4910C-6795-4CEB-BE5E-531FC5C56807}" type="slidenum">
              <a:rPr lang="en-US" smtClean="0"/>
              <a:t>‹#›</a:t>
            </a:fld>
            <a:endParaRPr lang="en-US"/>
          </a:p>
        </p:txBody>
      </p:sp>
    </p:spTree>
    <p:extLst>
      <p:ext uri="{BB962C8B-B14F-4D97-AF65-F5344CB8AC3E}">
        <p14:creationId xmlns:p14="http://schemas.microsoft.com/office/powerpoint/2010/main" val="115190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C4FFD-B038-A61B-35BB-EE813610CC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53293A9-4812-08A6-A0F7-02AFDC0AF1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9E1A6D7-F213-56A7-1CCC-6E04904830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C4BAE4-3911-682D-114F-22E3500AF070}"/>
              </a:ext>
            </a:extLst>
          </p:cNvPr>
          <p:cNvSpPr>
            <a:spLocks noGrp="1"/>
          </p:cNvSpPr>
          <p:nvPr>
            <p:ph type="dt" sz="half" idx="10"/>
          </p:nvPr>
        </p:nvSpPr>
        <p:spPr/>
        <p:txBody>
          <a:bodyPr/>
          <a:lstStyle/>
          <a:p>
            <a:fld id="{44622A25-C5B4-41E2-A5B1-54C7F7FE837E}" type="datetimeFigureOut">
              <a:rPr lang="en-US" smtClean="0"/>
              <a:t>3/18/2025</a:t>
            </a:fld>
            <a:endParaRPr lang="en-US"/>
          </a:p>
        </p:txBody>
      </p:sp>
      <p:sp>
        <p:nvSpPr>
          <p:cNvPr id="6" name="Footer Placeholder 5">
            <a:extLst>
              <a:ext uri="{FF2B5EF4-FFF2-40B4-BE49-F238E27FC236}">
                <a16:creationId xmlns:a16="http://schemas.microsoft.com/office/drawing/2014/main" id="{C2FD3858-7ABD-4A71-9019-4CC624FDA0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6BB2DD-5865-9AB5-2AC9-2D195E319E8F}"/>
              </a:ext>
            </a:extLst>
          </p:cNvPr>
          <p:cNvSpPr>
            <a:spLocks noGrp="1"/>
          </p:cNvSpPr>
          <p:nvPr>
            <p:ph type="sldNum" sz="quarter" idx="12"/>
          </p:nvPr>
        </p:nvSpPr>
        <p:spPr/>
        <p:txBody>
          <a:bodyPr/>
          <a:lstStyle/>
          <a:p>
            <a:fld id="{7ED4910C-6795-4CEB-BE5E-531FC5C56807}" type="slidenum">
              <a:rPr lang="en-US" smtClean="0"/>
              <a:t>‹#›</a:t>
            </a:fld>
            <a:endParaRPr lang="en-US"/>
          </a:p>
        </p:txBody>
      </p:sp>
    </p:spTree>
    <p:extLst>
      <p:ext uri="{BB962C8B-B14F-4D97-AF65-F5344CB8AC3E}">
        <p14:creationId xmlns:p14="http://schemas.microsoft.com/office/powerpoint/2010/main" val="2200665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52FF-CDFE-09D8-A6C7-15668507F3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70E58A1-1AE2-564F-B060-E6AD6385A7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93C0DD7-A10B-F585-9300-F9A5C4F327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16AB58-C515-BAB2-221F-139500F7A688}"/>
              </a:ext>
            </a:extLst>
          </p:cNvPr>
          <p:cNvSpPr>
            <a:spLocks noGrp="1"/>
          </p:cNvSpPr>
          <p:nvPr>
            <p:ph type="dt" sz="half" idx="10"/>
          </p:nvPr>
        </p:nvSpPr>
        <p:spPr/>
        <p:txBody>
          <a:bodyPr/>
          <a:lstStyle/>
          <a:p>
            <a:fld id="{44622A25-C5B4-41E2-A5B1-54C7F7FE837E}" type="datetimeFigureOut">
              <a:rPr lang="en-US" smtClean="0"/>
              <a:t>3/18/2025</a:t>
            </a:fld>
            <a:endParaRPr lang="en-US"/>
          </a:p>
        </p:txBody>
      </p:sp>
      <p:sp>
        <p:nvSpPr>
          <p:cNvPr id="6" name="Footer Placeholder 5">
            <a:extLst>
              <a:ext uri="{FF2B5EF4-FFF2-40B4-BE49-F238E27FC236}">
                <a16:creationId xmlns:a16="http://schemas.microsoft.com/office/drawing/2014/main" id="{1FBF1179-5C44-4FC1-66C6-C915739BE3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85FCB0-1C16-0073-E6E7-48362A91DAFC}"/>
              </a:ext>
            </a:extLst>
          </p:cNvPr>
          <p:cNvSpPr>
            <a:spLocks noGrp="1"/>
          </p:cNvSpPr>
          <p:nvPr>
            <p:ph type="sldNum" sz="quarter" idx="12"/>
          </p:nvPr>
        </p:nvSpPr>
        <p:spPr/>
        <p:txBody>
          <a:bodyPr/>
          <a:lstStyle/>
          <a:p>
            <a:fld id="{7ED4910C-6795-4CEB-BE5E-531FC5C56807}" type="slidenum">
              <a:rPr lang="en-US" smtClean="0"/>
              <a:t>‹#›</a:t>
            </a:fld>
            <a:endParaRPr lang="en-US"/>
          </a:p>
        </p:txBody>
      </p:sp>
    </p:spTree>
    <p:extLst>
      <p:ext uri="{BB962C8B-B14F-4D97-AF65-F5344CB8AC3E}">
        <p14:creationId xmlns:p14="http://schemas.microsoft.com/office/powerpoint/2010/main" val="2165012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38F18A-186E-D367-FC00-2BABE7A141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9093B08-82F8-290E-47C3-B13E1EDAD3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13C6BE-43CF-A992-6254-131D2FE018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4622A25-C5B4-41E2-A5B1-54C7F7FE837E}" type="datetimeFigureOut">
              <a:rPr lang="en-US" smtClean="0"/>
              <a:t>3/18/2025</a:t>
            </a:fld>
            <a:endParaRPr lang="en-US"/>
          </a:p>
        </p:txBody>
      </p:sp>
      <p:sp>
        <p:nvSpPr>
          <p:cNvPr id="5" name="Footer Placeholder 4">
            <a:extLst>
              <a:ext uri="{FF2B5EF4-FFF2-40B4-BE49-F238E27FC236}">
                <a16:creationId xmlns:a16="http://schemas.microsoft.com/office/drawing/2014/main" id="{DAE50A2A-AF13-646C-1271-E1F079A6DA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2637F744-C935-DF94-72FC-D4F0BA01DD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ED4910C-6795-4CEB-BE5E-531FC5C56807}" type="slidenum">
              <a:rPr lang="en-US" smtClean="0"/>
              <a:t>‹#›</a:t>
            </a:fld>
            <a:endParaRPr lang="en-US"/>
          </a:p>
        </p:txBody>
      </p:sp>
    </p:spTree>
    <p:extLst>
      <p:ext uri="{BB962C8B-B14F-4D97-AF65-F5344CB8AC3E}">
        <p14:creationId xmlns:p14="http://schemas.microsoft.com/office/powerpoint/2010/main" val="32941787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insidehighered.com/opinion/career-advice/advancing-administrator/2025/03/13/presidents-journey-ai-adoption-opinion"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tytonpartners.com/driving-toward-a-degree-2024/"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tytonpartners.com/driving-toward-a-degree-2024/"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eab.com/blogs/student-success-insights/2018/04/advisors-want-to-spend-less-time-on-these-activitie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about.illinoisstate.edu/ai/using-ai-at-isu/"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mailto:mabros1@ilstu.edu"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gallup.com/workplace/651203/workplace-answering-big-questions.aspx"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gallup.com/workplace/651203/workplace-answering-big-questions.aspx"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gallup.com/workplace/651203/workplace-answering-big-questions.aspx"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allup.com/workplace/651203/workplace-answering-big-questions.aspx"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insidehighered.com/opinion/career-advice/teaching/2025/02/04/three-ways-help-faculty-feel-more-confident-about-ai"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E1A6F-C98D-9B19-9FDC-342CD56987A8}"/>
              </a:ext>
            </a:extLst>
          </p:cNvPr>
          <p:cNvSpPr>
            <a:spLocks noGrp="1"/>
          </p:cNvSpPr>
          <p:nvPr>
            <p:ph type="ctrTitle"/>
          </p:nvPr>
        </p:nvSpPr>
        <p:spPr/>
        <p:txBody>
          <a:bodyPr>
            <a:normAutofit/>
          </a:bodyPr>
          <a:lstStyle/>
          <a:p>
            <a:r>
              <a:rPr lang="en-US" sz="6600" dirty="0"/>
              <a:t>Using AI in Our Work</a:t>
            </a:r>
          </a:p>
        </p:txBody>
      </p:sp>
      <p:sp>
        <p:nvSpPr>
          <p:cNvPr id="3" name="Subtitle 2">
            <a:extLst>
              <a:ext uri="{FF2B5EF4-FFF2-40B4-BE49-F238E27FC236}">
                <a16:creationId xmlns:a16="http://schemas.microsoft.com/office/drawing/2014/main" id="{1019688C-A3D0-EC3F-2D94-6ADC00F5D06C}"/>
              </a:ext>
            </a:extLst>
          </p:cNvPr>
          <p:cNvSpPr>
            <a:spLocks noGrp="1"/>
          </p:cNvSpPr>
          <p:nvPr>
            <p:ph type="subTitle" idx="1"/>
          </p:nvPr>
        </p:nvSpPr>
        <p:spPr/>
        <p:txBody>
          <a:bodyPr>
            <a:normAutofit/>
          </a:bodyPr>
          <a:lstStyle/>
          <a:p>
            <a:r>
              <a:rPr lang="en-US" sz="2800" dirty="0"/>
              <a:t>Professional Development Session – March 18, 2025</a:t>
            </a:r>
          </a:p>
          <a:p>
            <a:r>
              <a:rPr lang="en-US" sz="2800" dirty="0"/>
              <a:t>Michael “Brody” Broshears – Director, University College</a:t>
            </a:r>
          </a:p>
        </p:txBody>
      </p:sp>
    </p:spTree>
    <p:extLst>
      <p:ext uri="{BB962C8B-B14F-4D97-AF65-F5344CB8AC3E}">
        <p14:creationId xmlns:p14="http://schemas.microsoft.com/office/powerpoint/2010/main" val="26937877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4DDF7C-A4F2-E6B7-867C-EF40F8E99BA4}"/>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Leaders need to lead by example	</a:t>
            </a:r>
          </a:p>
        </p:txBody>
      </p:sp>
      <p:sp>
        <p:nvSpPr>
          <p:cNvPr id="3" name="Content Placeholder 2">
            <a:extLst>
              <a:ext uri="{FF2B5EF4-FFF2-40B4-BE49-F238E27FC236}">
                <a16:creationId xmlns:a16="http://schemas.microsoft.com/office/drawing/2014/main" id="{1B8DECD2-DFE3-1E26-FEF1-5D10D300CF77}"/>
              </a:ext>
            </a:extLst>
          </p:cNvPr>
          <p:cNvSpPr>
            <a:spLocks noGrp="1"/>
          </p:cNvSpPr>
          <p:nvPr>
            <p:ph idx="1"/>
          </p:nvPr>
        </p:nvSpPr>
        <p:spPr>
          <a:xfrm>
            <a:off x="4367695" y="649480"/>
            <a:ext cx="7642795" cy="5546047"/>
          </a:xfrm>
        </p:spPr>
        <p:txBody>
          <a:bodyPr anchor="ctr">
            <a:normAutofit fontScale="92500" lnSpcReduction="10000"/>
          </a:bodyPr>
          <a:lstStyle/>
          <a:p>
            <a:pPr marL="0" indent="0">
              <a:buNone/>
            </a:pPr>
            <a:r>
              <a:rPr lang="en-US" sz="1900" dirty="0"/>
              <a:t>In March 13, 2025, Inside Higher Ed article, Northern Arizona president highlighted how he came to use AI in academic leadership:</a:t>
            </a:r>
          </a:p>
          <a:p>
            <a:pPr marL="0" indent="0">
              <a:buNone/>
            </a:pPr>
            <a:endParaRPr lang="en-US" sz="1400" dirty="0"/>
          </a:p>
          <a:p>
            <a:r>
              <a:rPr lang="en-US" sz="2400" dirty="0"/>
              <a:t>Drafting responses to routine emails</a:t>
            </a:r>
          </a:p>
          <a:p>
            <a:r>
              <a:rPr lang="en-US" sz="2400" dirty="0"/>
              <a:t>Analyzes past student performance data and created quizzes designed to assess specific learning outcomes</a:t>
            </a:r>
          </a:p>
          <a:p>
            <a:r>
              <a:rPr lang="en-US" sz="2400" dirty="0"/>
              <a:t>Brainstormed ways to present complex concepts linking course material to Gen Z cultural touch points</a:t>
            </a:r>
          </a:p>
          <a:p>
            <a:r>
              <a:rPr lang="en-US" sz="2400" dirty="0"/>
              <a:t>Speechwriting</a:t>
            </a:r>
          </a:p>
          <a:p>
            <a:r>
              <a:rPr lang="en-US" sz="2400" dirty="0"/>
              <a:t>Team management (conflicting viewpoints upload to get to shared values)</a:t>
            </a:r>
          </a:p>
          <a:p>
            <a:r>
              <a:rPr lang="en-US" sz="2400" dirty="0"/>
              <a:t>Personal usage</a:t>
            </a:r>
          </a:p>
          <a:p>
            <a:endParaRPr lang="en-US" sz="1400" dirty="0"/>
          </a:p>
          <a:p>
            <a:pPr marL="0" indent="0">
              <a:buNone/>
            </a:pPr>
            <a:endParaRPr lang="en-US" sz="1400" dirty="0"/>
          </a:p>
          <a:p>
            <a:pPr marL="0" indent="0">
              <a:buNone/>
            </a:pPr>
            <a:r>
              <a:rPr lang="en-US" sz="1400" b="0" i="0" dirty="0">
                <a:effectLst/>
                <a:latin typeface="Segoe UI" panose="020B0502040204020203" pitchFamily="34" charset="0"/>
              </a:rPr>
              <a:t>Cruz Rivera, J. L. (2025, March 13). A president’s journey to AI adoption. </a:t>
            </a:r>
            <a:r>
              <a:rPr lang="en-US" sz="1400" b="0" i="1" dirty="0">
                <a:effectLst/>
                <a:latin typeface="Segoe UI" panose="020B0502040204020203" pitchFamily="34" charset="0"/>
              </a:rPr>
              <a:t>Inside Higher Ed</a:t>
            </a:r>
            <a:r>
              <a:rPr lang="en-US" sz="1400" b="0" i="0" dirty="0">
                <a:effectLst/>
                <a:latin typeface="Segoe UI" panose="020B0502040204020203" pitchFamily="34" charset="0"/>
              </a:rPr>
              <a:t>. Retrieved from https://www.insidehighered.com/opinion/career-advice/advancing-administrator/2025/03/13/presidents-journey-ai-adoption-opinion[1](</a:t>
            </a:r>
            <a:r>
              <a:rPr lang="en-US" sz="1400" b="0" i="0" dirty="0">
                <a:effectLst/>
                <a:latin typeface="Segoe UI" panose="020B0502040204020203" pitchFamily="34" charset="0"/>
                <a:hlinkClick r:id="rId2"/>
              </a:rPr>
              <a:t>https://www.insidehighered.com/opinion/career-advice/advancing-administrator/2025/03/13/presidents-journey-ai-adoption-opinion</a:t>
            </a:r>
            <a:r>
              <a:rPr lang="en-US" sz="1400" b="0" i="0" dirty="0">
                <a:effectLst/>
                <a:latin typeface="Segoe UI" panose="020B0502040204020203" pitchFamily="34" charset="0"/>
              </a:rPr>
              <a:t>) </a:t>
            </a:r>
            <a:endParaRPr lang="en-US" sz="1400" dirty="0"/>
          </a:p>
        </p:txBody>
      </p:sp>
    </p:spTree>
    <p:extLst>
      <p:ext uri="{BB962C8B-B14F-4D97-AF65-F5344CB8AC3E}">
        <p14:creationId xmlns:p14="http://schemas.microsoft.com/office/powerpoint/2010/main" val="949533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92754F-472C-4A1E-83ED-196EA703E512}"/>
              </a:ext>
            </a:extLst>
          </p:cNvPr>
          <p:cNvSpPr>
            <a:spLocks noGrp="1"/>
          </p:cNvSpPr>
          <p:nvPr>
            <p:ph type="title"/>
          </p:nvPr>
        </p:nvSpPr>
        <p:spPr>
          <a:xfrm>
            <a:off x="686834" y="1153572"/>
            <a:ext cx="3200400" cy="4461163"/>
          </a:xfrm>
        </p:spPr>
        <p:txBody>
          <a:bodyPr>
            <a:normAutofit/>
          </a:bodyPr>
          <a:lstStyle/>
          <a:p>
            <a:r>
              <a:rPr lang="en-US">
                <a:solidFill>
                  <a:srgbClr val="FFFFFF"/>
                </a:solidFill>
              </a:rPr>
              <a:t>The Challenges for Advising</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10DB994-E732-B63E-D83E-743210394D5C}"/>
              </a:ext>
            </a:extLst>
          </p:cNvPr>
          <p:cNvSpPr>
            <a:spLocks noGrp="1"/>
          </p:cNvSpPr>
          <p:nvPr>
            <p:ph idx="1"/>
          </p:nvPr>
        </p:nvSpPr>
        <p:spPr>
          <a:xfrm>
            <a:off x="4447308" y="591344"/>
            <a:ext cx="6906491" cy="5585619"/>
          </a:xfrm>
        </p:spPr>
        <p:txBody>
          <a:bodyPr anchor="ctr">
            <a:normAutofit/>
          </a:bodyPr>
          <a:lstStyle/>
          <a:p>
            <a:r>
              <a:rPr lang="en-US" sz="2400" dirty="0"/>
              <a:t>59% of students use AI tools at least once a month, showing promise as a catalyst to address advisor capacity challenges   </a:t>
            </a:r>
          </a:p>
          <a:p>
            <a:r>
              <a:rPr lang="en-US" sz="2400" dirty="0"/>
              <a:t>AI tool usage amongst frontline support providers is lagging, with 49% of academic advisors and counselors having never used these tools</a:t>
            </a:r>
          </a:p>
          <a:p>
            <a:r>
              <a:rPr lang="en-US" sz="2400" dirty="0"/>
              <a:t>Only 11% of administrators and advisors say their student success data is ready to seed generative AI models. Though generative AI can supplement limited advisor capacity, most institutions are unprepared to leverage it for student success, despite some targeted implementations </a:t>
            </a:r>
          </a:p>
          <a:p>
            <a:pPr marL="0" indent="0">
              <a:buNone/>
            </a:pPr>
            <a:r>
              <a:rPr lang="en-US" sz="2400" dirty="0">
                <a:hlinkClick r:id="rId2"/>
              </a:rPr>
              <a:t>https://tytonpartners.com/driving-toward-a-degree-2024/</a:t>
            </a:r>
            <a:r>
              <a:rPr lang="en-US" sz="2400" dirty="0"/>
              <a:t> </a:t>
            </a:r>
          </a:p>
        </p:txBody>
      </p:sp>
    </p:spTree>
    <p:extLst>
      <p:ext uri="{BB962C8B-B14F-4D97-AF65-F5344CB8AC3E}">
        <p14:creationId xmlns:p14="http://schemas.microsoft.com/office/powerpoint/2010/main" val="11471689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EDE7FA7-C86F-E800-3CA1-DBCE5A37C4F8}"/>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03F73A2-F58B-71AC-007E-7B0A8E71BD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1A00113-4A45-7920-9D6B-08D17A03C0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A0AFA1-EF3E-FF49-C12F-48A40BDC30F1}"/>
              </a:ext>
            </a:extLst>
          </p:cNvPr>
          <p:cNvSpPr>
            <a:spLocks noGrp="1"/>
          </p:cNvSpPr>
          <p:nvPr>
            <p:ph type="title"/>
          </p:nvPr>
        </p:nvSpPr>
        <p:spPr>
          <a:xfrm>
            <a:off x="686834" y="1153572"/>
            <a:ext cx="3200400" cy="4461163"/>
          </a:xfrm>
        </p:spPr>
        <p:txBody>
          <a:bodyPr>
            <a:normAutofit/>
          </a:bodyPr>
          <a:lstStyle/>
          <a:p>
            <a:r>
              <a:rPr lang="en-US">
                <a:solidFill>
                  <a:srgbClr val="FFFFFF"/>
                </a:solidFill>
              </a:rPr>
              <a:t>The Challenges for Advising</a:t>
            </a:r>
          </a:p>
        </p:txBody>
      </p:sp>
      <p:sp>
        <p:nvSpPr>
          <p:cNvPr id="12" name="Arc 11">
            <a:extLst>
              <a:ext uri="{FF2B5EF4-FFF2-40B4-BE49-F238E27FC236}">
                <a16:creationId xmlns:a16="http://schemas.microsoft.com/office/drawing/2014/main" id="{F68C46DA-933D-B6DA-F65A-A821F99018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F8F201C-9180-0F8B-4C9D-36337967593F}"/>
              </a:ext>
            </a:extLst>
          </p:cNvPr>
          <p:cNvSpPr>
            <a:spLocks noGrp="1"/>
          </p:cNvSpPr>
          <p:nvPr>
            <p:ph idx="1"/>
          </p:nvPr>
        </p:nvSpPr>
        <p:spPr>
          <a:xfrm>
            <a:off x="4447307" y="591344"/>
            <a:ext cx="7645375" cy="5585619"/>
          </a:xfrm>
        </p:spPr>
        <p:txBody>
          <a:bodyPr anchor="ctr">
            <a:normAutofit/>
          </a:bodyPr>
          <a:lstStyle/>
          <a:p>
            <a:r>
              <a:rPr lang="en-US" sz="2400" b="0" i="0" dirty="0">
                <a:solidFill>
                  <a:srgbClr val="333333"/>
                </a:solidFill>
                <a:effectLst/>
                <a:latin typeface="Arial" panose="020B0604020202020204" pitchFamily="34" charset="0"/>
              </a:rPr>
              <a:t>Implementing generative AI for academic planning “can potentially save advising meeting time spent on the technical aspects of course registration, enabling more holistic advising conversations.”</a:t>
            </a:r>
          </a:p>
          <a:p>
            <a:r>
              <a:rPr lang="en-US" sz="2400" dirty="0" err="1"/>
              <a:t>Tyton’s</a:t>
            </a:r>
            <a:r>
              <a:rPr lang="en-US" sz="2400" dirty="0"/>
              <a:t> survey also found, among advisers, helping students select courses or a plan of study was the top daily activity, with 95 percent of academic advisers and 59 percent of faculty advisers selecting this option.</a:t>
            </a:r>
          </a:p>
          <a:p>
            <a:pPr marL="0" indent="0">
              <a:buNone/>
            </a:pPr>
            <a:r>
              <a:rPr lang="en-US" sz="2400" dirty="0"/>
              <a:t>BUT,</a:t>
            </a:r>
          </a:p>
          <a:p>
            <a:r>
              <a:rPr lang="en-US" sz="2400" dirty="0"/>
              <a:t>Over half of first-year students believe they could select the right courses each term, and 60 percent of students beyond their first year agree with this, as well.</a:t>
            </a:r>
          </a:p>
          <a:p>
            <a:pPr lvl="1"/>
            <a:r>
              <a:rPr lang="en-US" sz="2000" dirty="0">
                <a:hlinkClick r:id="rId2"/>
              </a:rPr>
              <a:t>https://tytonpartners.com/driving-toward-a-degree-2024/</a:t>
            </a:r>
            <a:r>
              <a:rPr lang="en-US" sz="2000" dirty="0"/>
              <a:t> </a:t>
            </a:r>
            <a:endParaRPr lang="en-US" sz="1400" dirty="0">
              <a:solidFill>
                <a:srgbClr val="333333"/>
              </a:solidFill>
              <a:latin typeface="Arial" panose="020B0604020202020204" pitchFamily="34" charset="0"/>
            </a:endParaRPr>
          </a:p>
          <a:p>
            <a:pPr marL="457200" lvl="1" indent="0">
              <a:buNone/>
            </a:pPr>
            <a:endParaRPr lang="en-US" sz="2000" dirty="0"/>
          </a:p>
        </p:txBody>
      </p:sp>
    </p:spTree>
    <p:extLst>
      <p:ext uri="{BB962C8B-B14F-4D97-AF65-F5344CB8AC3E}">
        <p14:creationId xmlns:p14="http://schemas.microsoft.com/office/powerpoint/2010/main" val="1136353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A4EE9-3618-068D-94DA-E0D3194E2DEA}"/>
              </a:ext>
            </a:extLst>
          </p:cNvPr>
          <p:cNvSpPr>
            <a:spLocks noGrp="1"/>
          </p:cNvSpPr>
          <p:nvPr>
            <p:ph type="title"/>
          </p:nvPr>
        </p:nvSpPr>
        <p:spPr/>
        <p:txBody>
          <a:bodyPr/>
          <a:lstStyle/>
          <a:p>
            <a:r>
              <a:rPr lang="en-US" dirty="0"/>
              <a:t>AI Use and Academic Advising</a:t>
            </a:r>
          </a:p>
        </p:txBody>
      </p:sp>
      <p:sp>
        <p:nvSpPr>
          <p:cNvPr id="3" name="Content Placeholder 2">
            <a:extLst>
              <a:ext uri="{FF2B5EF4-FFF2-40B4-BE49-F238E27FC236}">
                <a16:creationId xmlns:a16="http://schemas.microsoft.com/office/drawing/2014/main" id="{E37A2153-7F74-0E76-E0BF-836FBCDB7D58}"/>
              </a:ext>
            </a:extLst>
          </p:cNvPr>
          <p:cNvSpPr>
            <a:spLocks noGrp="1"/>
          </p:cNvSpPr>
          <p:nvPr>
            <p:ph idx="1"/>
          </p:nvPr>
        </p:nvSpPr>
        <p:spPr/>
        <p:txBody>
          <a:bodyPr/>
          <a:lstStyle/>
          <a:p>
            <a:pPr marL="0" indent="0">
              <a:buNone/>
            </a:pPr>
            <a:r>
              <a:rPr lang="en-US" dirty="0"/>
              <a:t>EAB Article</a:t>
            </a:r>
          </a:p>
          <a:p>
            <a:pPr marL="0" indent="0">
              <a:buNone/>
            </a:pPr>
            <a:r>
              <a:rPr lang="en-US" dirty="0"/>
              <a:t>Research done by Sam Rittenberg</a:t>
            </a:r>
          </a:p>
          <a:p>
            <a:pPr marL="0" indent="0">
              <a:buNone/>
            </a:pPr>
            <a:r>
              <a:rPr lang="en-US" dirty="0"/>
              <a:t>Wanted to learn:</a:t>
            </a:r>
          </a:p>
          <a:p>
            <a:r>
              <a:rPr lang="en-US" dirty="0">
                <a:solidFill>
                  <a:schemeClr val="accent2">
                    <a:lumMod val="75000"/>
                  </a:schemeClr>
                </a:solidFill>
              </a:rPr>
              <a:t>What activities take up most of an advisor’s time when meeting with students</a:t>
            </a:r>
          </a:p>
          <a:p>
            <a:r>
              <a:rPr lang="en-US" dirty="0">
                <a:solidFill>
                  <a:schemeClr val="accent2">
                    <a:lumMod val="75000"/>
                  </a:schemeClr>
                </a:solidFill>
              </a:rPr>
              <a:t>Are advisors spending time on activities they think are most impactful?</a:t>
            </a:r>
          </a:p>
          <a:p>
            <a:r>
              <a:rPr lang="en-US" dirty="0">
                <a:solidFill>
                  <a:schemeClr val="accent2">
                    <a:lumMod val="75000"/>
                  </a:schemeClr>
                </a:solidFill>
              </a:rPr>
              <a:t>Would advisors redistribute their time to have a greater impact if they could?</a:t>
            </a:r>
          </a:p>
          <a:p>
            <a:endParaRPr lang="en-US" dirty="0"/>
          </a:p>
        </p:txBody>
      </p:sp>
    </p:spTree>
    <p:extLst>
      <p:ext uri="{BB962C8B-B14F-4D97-AF65-F5344CB8AC3E}">
        <p14:creationId xmlns:p14="http://schemas.microsoft.com/office/powerpoint/2010/main" val="19977567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981200" y="2077"/>
            <a:ext cx="8229600" cy="1143000"/>
          </a:xfrm>
        </p:spPr>
        <p:txBody>
          <a:bodyPr>
            <a:noAutofit/>
          </a:bodyPr>
          <a:lstStyle/>
          <a:p>
            <a:r>
              <a:rPr lang="en-US" sz="4000" dirty="0"/>
              <a:t>Results…</a:t>
            </a:r>
          </a:p>
        </p:txBody>
      </p:sp>
      <p:sp>
        <p:nvSpPr>
          <p:cNvPr id="10" name="Content Placeholder 9"/>
          <p:cNvSpPr>
            <a:spLocks noGrp="1"/>
          </p:cNvSpPr>
          <p:nvPr>
            <p:ph idx="1"/>
          </p:nvPr>
        </p:nvSpPr>
        <p:spPr>
          <a:xfrm>
            <a:off x="1328468" y="1320924"/>
            <a:ext cx="8882332" cy="4525963"/>
          </a:xfrm>
        </p:spPr>
        <p:txBody>
          <a:bodyPr>
            <a:normAutofit fontScale="92500"/>
          </a:bodyPr>
          <a:lstStyle/>
          <a:p>
            <a:r>
              <a:rPr lang="en-US" sz="3600" dirty="0"/>
              <a:t>Advisors wanted to spend &gt;50% less time on transactional activities like…</a:t>
            </a:r>
          </a:p>
          <a:p>
            <a:pPr lvl="1"/>
            <a:r>
              <a:rPr lang="en-US" sz="3200" dirty="0">
                <a:solidFill>
                  <a:schemeClr val="accent2">
                    <a:lumMod val="75000"/>
                  </a:schemeClr>
                </a:solidFill>
              </a:rPr>
              <a:t>Course Selection and Schedule Creation</a:t>
            </a:r>
          </a:p>
          <a:p>
            <a:r>
              <a:rPr lang="en-US" sz="3600" dirty="0"/>
              <a:t>Advisors would like to redistribute that time on longer-term strategic activities like…</a:t>
            </a:r>
          </a:p>
          <a:p>
            <a:pPr lvl="1"/>
            <a:r>
              <a:rPr lang="en-US" sz="3200" dirty="0">
                <a:solidFill>
                  <a:schemeClr val="accent2">
                    <a:lumMod val="75000"/>
                  </a:schemeClr>
                </a:solidFill>
              </a:rPr>
              <a:t>Goal Setting &amp; Planning, Academic Coaching, Personal Coaching</a:t>
            </a:r>
          </a:p>
          <a:p>
            <a:pPr marL="457200" lvl="1" indent="0">
              <a:buNone/>
            </a:pPr>
            <a:endParaRPr lang="en-US" sz="3200" dirty="0">
              <a:solidFill>
                <a:schemeClr val="accent2">
                  <a:lumMod val="75000"/>
                </a:schemeClr>
              </a:solidFill>
            </a:endParaRPr>
          </a:p>
          <a:p>
            <a:pPr lvl="1"/>
            <a:r>
              <a:rPr lang="en-US" sz="1500" dirty="0" err="1">
                <a:solidFill>
                  <a:schemeClr val="accent2">
                    <a:lumMod val="75000"/>
                  </a:schemeClr>
                </a:solidFill>
              </a:rPr>
              <a:t>Rittenberg</a:t>
            </a:r>
            <a:r>
              <a:rPr lang="en-US" sz="1500" dirty="0">
                <a:solidFill>
                  <a:schemeClr val="accent2">
                    <a:lumMod val="75000"/>
                  </a:schemeClr>
                </a:solidFill>
              </a:rPr>
              <a:t>, Sam. “Advisors Want to Spend 50% Less Time on These Activities.” EAB, 12 Apr. 2018, </a:t>
            </a:r>
            <a:r>
              <a:rPr lang="en-US" sz="1500" dirty="0">
                <a:solidFill>
                  <a:srgbClr val="FF0000"/>
                </a:solidFill>
                <a:hlinkClick r:id="rId3"/>
              </a:rPr>
              <a:t>www.eab.com/blogs/student-success-insights/2018/04/advisors-want-to-spend-less-time-on-these-activities</a:t>
            </a:r>
            <a:r>
              <a:rPr lang="en-US" sz="1500" dirty="0">
                <a:solidFill>
                  <a:srgbClr val="FF0000"/>
                </a:solidFill>
              </a:rPr>
              <a:t> </a:t>
            </a:r>
          </a:p>
          <a:p>
            <a:pPr lvl="1"/>
            <a:endParaRPr lang="en-US" sz="3200" dirty="0"/>
          </a:p>
          <a:p>
            <a:pPr lvl="2"/>
            <a:endParaRPr lang="en-US" sz="2800" dirty="0"/>
          </a:p>
          <a:p>
            <a:pPr lvl="1"/>
            <a:endParaRPr lang="en-US" sz="1200" dirty="0">
              <a:solidFill>
                <a:srgbClr val="FF0000"/>
              </a:solidFill>
            </a:endParaRPr>
          </a:p>
          <a:p>
            <a:endParaRPr lang="en-US" dirty="0"/>
          </a:p>
          <a:p>
            <a:pPr marL="0" indent="0">
              <a:buNone/>
            </a:pPr>
            <a:endParaRPr lang="en-US" sz="5400" dirty="0"/>
          </a:p>
        </p:txBody>
      </p:sp>
    </p:spTree>
    <p:extLst>
      <p:ext uri="{BB962C8B-B14F-4D97-AF65-F5344CB8AC3E}">
        <p14:creationId xmlns:p14="http://schemas.microsoft.com/office/powerpoint/2010/main" val="40159006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981199" y="149808"/>
            <a:ext cx="8229600" cy="1143000"/>
          </a:xfrm>
        </p:spPr>
        <p:txBody>
          <a:bodyPr>
            <a:noAutofit/>
          </a:bodyPr>
          <a:lstStyle/>
          <a:p>
            <a:r>
              <a:rPr lang="en-US" sz="4000" i="1" dirty="0"/>
              <a:t>And, the research supports this idea…</a:t>
            </a:r>
            <a:br>
              <a:rPr lang="en-US" sz="4000" i="1" dirty="0"/>
            </a:br>
            <a:r>
              <a:rPr lang="en-US" sz="4000" i="1" dirty="0"/>
              <a:t>for advisors</a:t>
            </a:r>
            <a:endParaRPr lang="en-US" sz="4000" dirty="0"/>
          </a:p>
        </p:txBody>
      </p:sp>
      <p:sp>
        <p:nvSpPr>
          <p:cNvPr id="10" name="Content Placeholder 9"/>
          <p:cNvSpPr>
            <a:spLocks noGrp="1"/>
          </p:cNvSpPr>
          <p:nvPr>
            <p:ph idx="1"/>
          </p:nvPr>
        </p:nvSpPr>
        <p:spPr>
          <a:xfrm>
            <a:off x="1981199" y="1758245"/>
            <a:ext cx="8462513" cy="4525963"/>
          </a:xfrm>
        </p:spPr>
        <p:txBody>
          <a:bodyPr>
            <a:normAutofit/>
          </a:bodyPr>
          <a:lstStyle/>
          <a:p>
            <a:r>
              <a:rPr lang="en-US" dirty="0"/>
              <a:t>Advising, at its core, is about supporting and facilitating the career and academic development of the students we serve.</a:t>
            </a:r>
          </a:p>
          <a:p>
            <a:pPr lvl="1"/>
            <a:r>
              <a:rPr lang="en-US" dirty="0"/>
              <a:t>Appreciative Inquiry, Developmental Advising, Advocacy Advising, Advising as Teaching all operate with the STUDENT at the center (interactive process, relationship driven, with both the advisor and student benefitting from the process)</a:t>
            </a:r>
          </a:p>
          <a:p>
            <a:pPr lvl="1"/>
            <a:r>
              <a:rPr lang="en-US" dirty="0"/>
              <a:t>Concept of congruence, positive regard, and empathy</a:t>
            </a:r>
          </a:p>
          <a:p>
            <a:pPr lvl="2"/>
            <a:r>
              <a:rPr lang="en-US" dirty="0" err="1">
                <a:solidFill>
                  <a:schemeClr val="accent2">
                    <a:lumMod val="75000"/>
                  </a:schemeClr>
                </a:solidFill>
              </a:rPr>
              <a:t>Hughey</a:t>
            </a:r>
            <a:r>
              <a:rPr lang="en-US" dirty="0">
                <a:solidFill>
                  <a:schemeClr val="accent2">
                    <a:lumMod val="75000"/>
                  </a:schemeClr>
                </a:solidFill>
              </a:rPr>
              <a:t>, Judy K. “Strategies to Enhance Interpersonal Relations in Academic Advising.” NACADA Journal, vol. 31, no. 2, 2011, pp. 22–32., doi:10.12930/0271-9517-31.2.22.</a:t>
            </a:r>
          </a:p>
          <a:p>
            <a:pPr marL="914400" lvl="2" indent="0">
              <a:buNone/>
            </a:pPr>
            <a:endParaRPr lang="en-US" dirty="0"/>
          </a:p>
          <a:p>
            <a:pPr lvl="1"/>
            <a:endParaRPr lang="en-US" sz="1600" dirty="0">
              <a:solidFill>
                <a:srgbClr val="FF0000"/>
              </a:solidFill>
            </a:endParaRPr>
          </a:p>
          <a:p>
            <a:endParaRPr lang="en-US" dirty="0"/>
          </a:p>
          <a:p>
            <a:pPr marL="0" indent="0">
              <a:buNone/>
            </a:pPr>
            <a:endParaRPr lang="en-US" sz="5400" dirty="0"/>
          </a:p>
        </p:txBody>
      </p:sp>
    </p:spTree>
    <p:extLst>
      <p:ext uri="{BB962C8B-B14F-4D97-AF65-F5344CB8AC3E}">
        <p14:creationId xmlns:p14="http://schemas.microsoft.com/office/powerpoint/2010/main" val="36751759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78FBCA-B2F9-9972-21E7-A2ECA430F286}"/>
              </a:ext>
            </a:extLst>
          </p:cNvPr>
          <p:cNvSpPr>
            <a:spLocks noGrp="1"/>
          </p:cNvSpPr>
          <p:nvPr>
            <p:ph type="title"/>
          </p:nvPr>
        </p:nvSpPr>
        <p:spPr>
          <a:xfrm>
            <a:off x="586478" y="1683756"/>
            <a:ext cx="3115265" cy="2396359"/>
          </a:xfrm>
        </p:spPr>
        <p:txBody>
          <a:bodyPr anchor="b">
            <a:normAutofit fontScale="90000"/>
          </a:bodyPr>
          <a:lstStyle/>
          <a:p>
            <a:pPr marL="0" marR="0" lvl="0" indent="0" algn="r" defTabSz="914400" rtl="0" eaLnBrk="0" fontAlgn="base" latinLnBrk="0" hangingPunct="0">
              <a:spcBef>
                <a:spcPct val="0"/>
              </a:spcBef>
              <a:spcAft>
                <a:spcPct val="0"/>
              </a:spcAft>
              <a:tabLst/>
            </a:pPr>
            <a:br>
              <a:rPr kumimoji="0" lang="en-US" altLang="en-US" sz="4000" b="0" i="0" u="none" strike="noStrike" cap="none" normalizeH="0" baseline="0" dirty="0">
                <a:ln>
                  <a:noFill/>
                </a:ln>
                <a:solidFill>
                  <a:srgbClr val="FFFFFF"/>
                </a:solidFill>
                <a:effectLst/>
                <a:latin typeface="Arial" panose="020B0604020202020204" pitchFamily="34" charset="0"/>
              </a:rPr>
            </a:br>
            <a:r>
              <a:rPr kumimoji="0" lang="en-US" altLang="en-US" sz="4000" b="0" i="0" u="none" strike="noStrike" cap="none" normalizeH="0" baseline="0" dirty="0">
                <a:ln>
                  <a:noFill/>
                </a:ln>
                <a:solidFill>
                  <a:srgbClr val="FFFFFF"/>
                </a:solidFill>
                <a:effectLst/>
                <a:latin typeface="Arial" panose="020B0604020202020204" pitchFamily="34" charset="0"/>
              </a:rPr>
              <a:t>Tools supported by ISU</a:t>
            </a:r>
            <a:br>
              <a:rPr kumimoji="0" lang="en-US" altLang="en-US" sz="4000" b="0" i="0" u="none" strike="noStrike" cap="none" normalizeH="0" baseline="0" dirty="0">
                <a:ln>
                  <a:noFill/>
                </a:ln>
                <a:solidFill>
                  <a:srgbClr val="FFFFFF"/>
                </a:solidFill>
                <a:effectLst/>
                <a:latin typeface="Arial" panose="020B0604020202020204" pitchFamily="34" charset="0"/>
              </a:rPr>
            </a:br>
            <a:br>
              <a:rPr kumimoji="0" lang="en-US" altLang="en-US" sz="4000" b="0" i="0" u="none" strike="noStrike" cap="none" normalizeH="0" baseline="0" dirty="0">
                <a:ln>
                  <a:noFill/>
                </a:ln>
                <a:solidFill>
                  <a:srgbClr val="FFFFFF"/>
                </a:solidFill>
                <a:effectLst/>
                <a:latin typeface="Arial" panose="020B0604020202020204" pitchFamily="34" charset="0"/>
              </a:rPr>
            </a:br>
            <a:r>
              <a:rPr kumimoji="0" lang="en-US" altLang="en-US" sz="4000" i="0" u="none" strike="noStrike" cap="none" normalizeH="0" baseline="0" dirty="0">
                <a:ln>
                  <a:noFill/>
                </a:ln>
                <a:solidFill>
                  <a:srgbClr val="FFFFFF"/>
                </a:solidFill>
                <a:effectLst/>
                <a:latin typeface="Calibri" panose="020F0502020204030204" pitchFamily="34" charset="0"/>
                <a:ea typeface="Calibri" panose="020F0502020204030204" pitchFamily="34" charset="0"/>
                <a:cs typeface="Calibri" panose="020F0502020204030204" pitchFamily="34" charset="0"/>
              </a:rPr>
              <a:t>Key Takeaways:</a:t>
            </a:r>
            <a:br>
              <a:rPr kumimoji="0" lang="en-US" altLang="en-US" sz="4000" b="0" i="0" u="none" strike="noStrike" cap="none" normalizeH="0" baseline="0" dirty="0">
                <a:ln>
                  <a:noFill/>
                </a:ln>
                <a:solidFill>
                  <a:srgbClr val="FFFFFF"/>
                </a:solidFill>
                <a:effectLst/>
                <a:latin typeface="Arial" panose="020B0604020202020204" pitchFamily="34" charset="0"/>
              </a:rPr>
            </a:br>
            <a:endParaRPr lang="en-US" sz="4000" dirty="0">
              <a:solidFill>
                <a:srgbClr val="FFFFFF"/>
              </a:solidFill>
            </a:endParaRPr>
          </a:p>
        </p:txBody>
      </p:sp>
      <p:graphicFrame>
        <p:nvGraphicFramePr>
          <p:cNvPr id="7" name="Content Placeholder 2">
            <a:extLst>
              <a:ext uri="{FF2B5EF4-FFF2-40B4-BE49-F238E27FC236}">
                <a16:creationId xmlns:a16="http://schemas.microsoft.com/office/drawing/2014/main" id="{923DFB28-743D-3F0F-A41F-43A759A22FDF}"/>
              </a:ext>
            </a:extLst>
          </p:cNvPr>
          <p:cNvGraphicFramePr>
            <a:graphicFrameLocks noGrp="1"/>
          </p:cNvGraphicFramePr>
          <p:nvPr>
            <p:ph idx="1"/>
            <p:extLst>
              <p:ext uri="{D42A27DB-BD31-4B8C-83A1-F6EECF244321}">
                <p14:modId xmlns:p14="http://schemas.microsoft.com/office/powerpoint/2010/main" val="1823340890"/>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429025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a:extLst>
              <a:ext uri="{FF2B5EF4-FFF2-40B4-BE49-F238E27FC236}">
                <a16:creationId xmlns:a16="http://schemas.microsoft.com/office/drawing/2014/main" id="{61FE32B6-BDEF-DD61-2851-10FCBC97B16B}"/>
              </a:ext>
            </a:extLst>
          </p:cNvPr>
          <p:cNvGraphicFramePr>
            <a:graphicFrameLocks noGrp="1"/>
          </p:cNvGraphicFramePr>
          <p:nvPr>
            <p:extLst>
              <p:ext uri="{D42A27DB-BD31-4B8C-83A1-F6EECF244321}">
                <p14:modId xmlns:p14="http://schemas.microsoft.com/office/powerpoint/2010/main" val="1629115053"/>
              </p:ext>
            </p:extLst>
          </p:nvPr>
        </p:nvGraphicFramePr>
        <p:xfrm>
          <a:off x="1178880" y="1123527"/>
          <a:ext cx="9834237" cy="4604801"/>
        </p:xfrm>
        <a:graphic>
          <a:graphicData uri="http://schemas.openxmlformats.org/drawingml/2006/table">
            <a:tbl>
              <a:tblPr>
                <a:solidFill>
                  <a:schemeClr val="bg1"/>
                </a:solidFill>
              </a:tblPr>
              <a:tblGrid>
                <a:gridCol w="1888431">
                  <a:extLst>
                    <a:ext uri="{9D8B030D-6E8A-4147-A177-3AD203B41FA5}">
                      <a16:colId xmlns:a16="http://schemas.microsoft.com/office/drawing/2014/main" val="73550322"/>
                    </a:ext>
                  </a:extLst>
                </a:gridCol>
                <a:gridCol w="1958788">
                  <a:extLst>
                    <a:ext uri="{9D8B030D-6E8A-4147-A177-3AD203B41FA5}">
                      <a16:colId xmlns:a16="http://schemas.microsoft.com/office/drawing/2014/main" val="1301749699"/>
                    </a:ext>
                  </a:extLst>
                </a:gridCol>
                <a:gridCol w="2033632">
                  <a:extLst>
                    <a:ext uri="{9D8B030D-6E8A-4147-A177-3AD203B41FA5}">
                      <a16:colId xmlns:a16="http://schemas.microsoft.com/office/drawing/2014/main" val="3350249470"/>
                    </a:ext>
                  </a:extLst>
                </a:gridCol>
                <a:gridCol w="2043456">
                  <a:extLst>
                    <a:ext uri="{9D8B030D-6E8A-4147-A177-3AD203B41FA5}">
                      <a16:colId xmlns:a16="http://schemas.microsoft.com/office/drawing/2014/main" val="2358141705"/>
                    </a:ext>
                  </a:extLst>
                </a:gridCol>
                <a:gridCol w="1909930">
                  <a:extLst>
                    <a:ext uri="{9D8B030D-6E8A-4147-A177-3AD203B41FA5}">
                      <a16:colId xmlns:a16="http://schemas.microsoft.com/office/drawing/2014/main" val="1769716581"/>
                    </a:ext>
                  </a:extLst>
                </a:gridCol>
              </a:tblGrid>
              <a:tr h="403926">
                <a:tc>
                  <a:txBody>
                    <a:bodyPr/>
                    <a:lstStyle/>
                    <a:p>
                      <a:r>
                        <a:rPr lang="en-US" sz="1300" cap="none" spc="0">
                          <a:solidFill>
                            <a:schemeClr val="tx1"/>
                          </a:solidFill>
                        </a:rPr>
                        <a:t>Tool</a:t>
                      </a:r>
                    </a:p>
                  </a:txBody>
                  <a:tcPr marL="111135" marR="50852" marT="85488" marB="85488" anchor="ctr">
                    <a:lnL w="19050" cap="flat" cmpd="sng" algn="ctr">
                      <a:solidFill>
                        <a:schemeClr val="tx1"/>
                      </a:solidFill>
                      <a:prstDash val="solid"/>
                    </a:lnL>
                    <a:lnR w="19050" cap="flat" cmpd="sng" algn="ctr">
                      <a:solidFill>
                        <a:schemeClr val="tx1"/>
                      </a:solidFill>
                      <a:prstDash val="solid"/>
                    </a:lnR>
                    <a:lnT w="19050" cap="flat" cmpd="sng" algn="ctr">
                      <a:solidFill>
                        <a:schemeClr val="tx1"/>
                      </a:solidFill>
                      <a:prstDash val="solid"/>
                    </a:lnT>
                    <a:lnB w="6350" cap="flat" cmpd="sng" algn="ctr">
                      <a:solidFill>
                        <a:schemeClr val="tx1">
                          <a:lumMod val="50000"/>
                          <a:lumOff val="50000"/>
                        </a:schemeClr>
                      </a:solidFill>
                      <a:prstDash val="solid"/>
                    </a:lnB>
                    <a:noFill/>
                  </a:tcPr>
                </a:tc>
                <a:tc>
                  <a:txBody>
                    <a:bodyPr/>
                    <a:lstStyle/>
                    <a:p>
                      <a:r>
                        <a:rPr lang="en-US" sz="1300" b="1" cap="none" spc="0">
                          <a:solidFill>
                            <a:schemeClr val="tx1"/>
                          </a:solidFill>
                        </a:rPr>
                        <a:t>Primary Function</a:t>
                      </a:r>
                    </a:p>
                  </a:txBody>
                  <a:tcPr marL="111135" marR="50852" marT="85488" marB="85488" anchor="ctr">
                    <a:lnL w="19050" cap="flat" cmpd="sng" algn="ctr">
                      <a:solidFill>
                        <a:schemeClr val="tx1"/>
                      </a:solidFill>
                      <a:prstDash val="solid"/>
                    </a:lnL>
                    <a:lnR w="19050" cap="flat" cmpd="sng" algn="ctr">
                      <a:solidFill>
                        <a:schemeClr val="tx1"/>
                      </a:solidFill>
                      <a:prstDash val="solid"/>
                    </a:lnR>
                    <a:lnT w="19050" cap="flat" cmpd="sng" algn="ctr">
                      <a:solidFill>
                        <a:schemeClr val="tx1"/>
                      </a:solidFill>
                      <a:prstDash val="solid"/>
                    </a:lnT>
                    <a:lnB w="6350" cap="flat" cmpd="sng" algn="ctr">
                      <a:solidFill>
                        <a:schemeClr val="tx1">
                          <a:lumMod val="50000"/>
                          <a:lumOff val="50000"/>
                        </a:schemeClr>
                      </a:solidFill>
                      <a:prstDash val="solid"/>
                    </a:lnB>
                    <a:noFill/>
                  </a:tcPr>
                </a:tc>
                <a:tc>
                  <a:txBody>
                    <a:bodyPr/>
                    <a:lstStyle/>
                    <a:p>
                      <a:r>
                        <a:rPr lang="en-US" sz="1300" b="1" cap="none" spc="0">
                          <a:solidFill>
                            <a:schemeClr val="tx1"/>
                          </a:solidFill>
                        </a:rPr>
                        <a:t>Best Uses in Higher Ed</a:t>
                      </a:r>
                    </a:p>
                  </a:txBody>
                  <a:tcPr marL="111135" marR="50852" marT="85488" marB="85488" anchor="ctr">
                    <a:lnL w="19050" cap="flat" cmpd="sng" algn="ctr">
                      <a:solidFill>
                        <a:schemeClr val="tx1"/>
                      </a:solidFill>
                      <a:prstDash val="solid"/>
                    </a:lnL>
                    <a:lnR w="19050" cap="flat" cmpd="sng" algn="ctr">
                      <a:solidFill>
                        <a:schemeClr val="tx1"/>
                      </a:solidFill>
                      <a:prstDash val="solid"/>
                    </a:lnR>
                    <a:lnT w="19050" cap="flat" cmpd="sng" algn="ctr">
                      <a:solidFill>
                        <a:schemeClr val="tx1"/>
                      </a:solidFill>
                      <a:prstDash val="solid"/>
                    </a:lnT>
                    <a:lnB w="6350" cap="flat" cmpd="sng" algn="ctr">
                      <a:solidFill>
                        <a:schemeClr val="tx1">
                          <a:lumMod val="50000"/>
                          <a:lumOff val="50000"/>
                        </a:schemeClr>
                      </a:solidFill>
                      <a:prstDash val="solid"/>
                    </a:lnB>
                    <a:noFill/>
                  </a:tcPr>
                </a:tc>
                <a:tc>
                  <a:txBody>
                    <a:bodyPr/>
                    <a:lstStyle/>
                    <a:p>
                      <a:r>
                        <a:rPr lang="en-US" sz="1300" b="1" cap="none" spc="0">
                          <a:solidFill>
                            <a:schemeClr val="tx1"/>
                          </a:solidFill>
                        </a:rPr>
                        <a:t>Key Features</a:t>
                      </a:r>
                    </a:p>
                  </a:txBody>
                  <a:tcPr marL="111135" marR="50852" marT="85488" marB="85488" anchor="ctr">
                    <a:lnL w="19050" cap="flat" cmpd="sng" algn="ctr">
                      <a:solidFill>
                        <a:schemeClr val="tx1"/>
                      </a:solidFill>
                      <a:prstDash val="solid"/>
                    </a:lnL>
                    <a:lnR w="19050" cap="flat" cmpd="sng" algn="ctr">
                      <a:solidFill>
                        <a:schemeClr val="tx1"/>
                      </a:solidFill>
                      <a:prstDash val="solid"/>
                    </a:lnR>
                    <a:lnT w="19050" cap="flat" cmpd="sng" algn="ctr">
                      <a:solidFill>
                        <a:schemeClr val="tx1"/>
                      </a:solidFill>
                      <a:prstDash val="solid"/>
                    </a:lnT>
                    <a:lnB w="6350" cap="flat" cmpd="sng" algn="ctr">
                      <a:solidFill>
                        <a:schemeClr val="tx1">
                          <a:lumMod val="50000"/>
                          <a:lumOff val="50000"/>
                        </a:schemeClr>
                      </a:solidFill>
                      <a:prstDash val="solid"/>
                    </a:lnB>
                    <a:noFill/>
                  </a:tcPr>
                </a:tc>
                <a:tc>
                  <a:txBody>
                    <a:bodyPr/>
                    <a:lstStyle/>
                    <a:p>
                      <a:r>
                        <a:rPr lang="en-US" sz="1300" b="1" cap="none" spc="0">
                          <a:solidFill>
                            <a:schemeClr val="tx1"/>
                          </a:solidFill>
                        </a:rPr>
                        <a:t>Integration</a:t>
                      </a:r>
                    </a:p>
                  </a:txBody>
                  <a:tcPr marL="111135" marR="50852" marT="85488" marB="85488" anchor="ctr">
                    <a:lnL w="19050" cap="flat" cmpd="sng" algn="ctr">
                      <a:solidFill>
                        <a:schemeClr val="tx1"/>
                      </a:solidFill>
                      <a:prstDash val="solid"/>
                    </a:lnL>
                    <a:lnR w="19050" cap="flat" cmpd="sng" algn="ctr">
                      <a:solidFill>
                        <a:schemeClr val="tx1"/>
                      </a:solidFill>
                      <a:prstDash val="solid"/>
                    </a:lnR>
                    <a:lnT w="19050" cap="flat" cmpd="sng" algn="ctr">
                      <a:solidFill>
                        <a:schemeClr val="tx1"/>
                      </a:solid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1406093051"/>
                  </a:ext>
                </a:extLst>
              </a:tr>
              <a:tr h="1000504">
                <a:tc>
                  <a:txBody>
                    <a:bodyPr/>
                    <a:lstStyle/>
                    <a:p>
                      <a:r>
                        <a:rPr lang="en-US" sz="1300" b="1" cap="none" spc="0">
                          <a:solidFill>
                            <a:schemeClr val="tx1"/>
                          </a:solidFill>
                        </a:rPr>
                        <a:t>ChatGPT</a:t>
                      </a:r>
                      <a:r>
                        <a:rPr lang="en-US" sz="1300" cap="none" spc="0">
                          <a:solidFill>
                            <a:schemeClr val="tx1"/>
                          </a:solidFill>
                        </a:rPr>
                        <a:t> (OpenAI)</a:t>
                      </a:r>
                    </a:p>
                  </a:txBody>
                  <a:tcPr marL="111135" marR="50852" marT="85488" marB="85488" anchor="ctr">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r>
                        <a:rPr lang="en-US" sz="1300" cap="none" spc="0">
                          <a:solidFill>
                            <a:schemeClr val="tx1"/>
                          </a:solidFill>
                        </a:rPr>
                        <a:t>Conversational AI, Text Generation</a:t>
                      </a:r>
                    </a:p>
                  </a:txBody>
                  <a:tcPr marL="111135" marR="50852" marT="85488" marB="85488" anchor="ctr">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r>
                        <a:rPr lang="en-US" sz="1300" cap="none" spc="0">
                          <a:solidFill>
                            <a:schemeClr val="tx1"/>
                          </a:solidFill>
                        </a:rPr>
                        <a:t>Advising emails, student FAQs, policy summaries, content creation</a:t>
                      </a:r>
                    </a:p>
                  </a:txBody>
                  <a:tcPr marL="111135" marR="50852" marT="85488" marB="85488" anchor="ctr">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r>
                        <a:rPr lang="en-US" sz="1300" cap="none" spc="0">
                          <a:solidFill>
                            <a:schemeClr val="tx1"/>
                          </a:solidFill>
                        </a:rPr>
                        <a:t>Strong natural language processing (NLP), coding capabilities, text-based assistance</a:t>
                      </a:r>
                    </a:p>
                  </a:txBody>
                  <a:tcPr marL="111135" marR="50852" marT="85488" marB="85488" anchor="ctr">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r>
                        <a:rPr lang="en-US" sz="1300" cap="none" spc="0">
                          <a:solidFill>
                            <a:schemeClr val="tx1"/>
                          </a:solidFill>
                        </a:rPr>
                        <a:t>Standalone app, integrates with Microsoft via Azure</a:t>
                      </a:r>
                    </a:p>
                  </a:txBody>
                  <a:tcPr marL="111135" marR="50852" marT="85488" marB="85488" anchor="ctr">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2874447878"/>
                  </a:ext>
                </a:extLst>
              </a:tr>
              <a:tr h="1199363">
                <a:tc>
                  <a:txBody>
                    <a:bodyPr/>
                    <a:lstStyle/>
                    <a:p>
                      <a:r>
                        <a:rPr lang="en-US" sz="1300" b="1" cap="none" spc="0">
                          <a:solidFill>
                            <a:schemeClr val="tx1"/>
                          </a:solidFill>
                        </a:rPr>
                        <a:t>Microsoft Co-Pilot</a:t>
                      </a:r>
                      <a:endParaRPr lang="en-US" sz="1300" cap="none" spc="0">
                        <a:solidFill>
                          <a:schemeClr val="tx1"/>
                        </a:solidFill>
                      </a:endParaRPr>
                    </a:p>
                  </a:txBody>
                  <a:tcPr marL="111135" marR="50852" marT="85488" marB="85488" anchor="ctr">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r>
                        <a:rPr lang="en-US" sz="1300" cap="none" spc="0">
                          <a:solidFill>
                            <a:schemeClr val="tx1"/>
                          </a:solidFill>
                        </a:rPr>
                        <a:t>Productivity AI for MS Office</a:t>
                      </a:r>
                    </a:p>
                  </a:txBody>
                  <a:tcPr marL="111135" marR="50852" marT="85488" marB="85488" anchor="ctr">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r>
                        <a:rPr lang="en-US" sz="1300" cap="none" spc="0">
                          <a:solidFill>
                            <a:schemeClr val="tx1"/>
                          </a:solidFill>
                        </a:rPr>
                        <a:t>Meeting summaries, document drafting, email automation, data insights</a:t>
                      </a:r>
                    </a:p>
                  </a:txBody>
                  <a:tcPr marL="111135" marR="50852" marT="85488" marB="85488" anchor="ctr">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r>
                        <a:rPr lang="en-US" sz="1300" cap="none" spc="0">
                          <a:solidFill>
                            <a:schemeClr val="tx1"/>
                          </a:solidFill>
                        </a:rPr>
                        <a:t>Embedded in Microsoft 365 (Word, Excel, Teams, Outlook), AI-powered writing and analysis</a:t>
                      </a:r>
                    </a:p>
                  </a:txBody>
                  <a:tcPr marL="111135" marR="50852" marT="85488" marB="85488" anchor="ctr">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r>
                        <a:rPr lang="en-US" sz="1300" cap="none" spc="0">
                          <a:solidFill>
                            <a:schemeClr val="tx1"/>
                          </a:solidFill>
                        </a:rPr>
                        <a:t>Fully integrated into Microsoft ecosystem</a:t>
                      </a:r>
                    </a:p>
                  </a:txBody>
                  <a:tcPr marL="111135" marR="50852" marT="85488" marB="85488" anchor="ctr">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327421062"/>
                  </a:ext>
                </a:extLst>
              </a:tr>
              <a:tr h="1000504">
                <a:tc>
                  <a:txBody>
                    <a:bodyPr/>
                    <a:lstStyle/>
                    <a:p>
                      <a:r>
                        <a:rPr lang="en-US" sz="1300" b="1" cap="none" spc="0">
                          <a:solidFill>
                            <a:schemeClr val="tx1"/>
                          </a:solidFill>
                        </a:rPr>
                        <a:t>Adobe Firefly</a:t>
                      </a:r>
                      <a:endParaRPr lang="en-US" sz="1300" cap="none" spc="0">
                        <a:solidFill>
                          <a:schemeClr val="tx1"/>
                        </a:solidFill>
                      </a:endParaRPr>
                    </a:p>
                  </a:txBody>
                  <a:tcPr marL="111135" marR="50852" marT="85488" marB="85488" anchor="ctr">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r>
                        <a:rPr lang="en-US" sz="1300" cap="none" spc="0">
                          <a:solidFill>
                            <a:schemeClr val="tx1"/>
                          </a:solidFill>
                        </a:rPr>
                        <a:t>AI for Image &amp; Content Creation</a:t>
                      </a:r>
                    </a:p>
                  </a:txBody>
                  <a:tcPr marL="111135" marR="50852" marT="85488" marB="85488" anchor="ctr">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r>
                        <a:rPr lang="en-US" sz="1300" cap="none" spc="0">
                          <a:solidFill>
                            <a:schemeClr val="tx1"/>
                          </a:solidFill>
                        </a:rPr>
                        <a:t>Creating visuals for advising, marketing, recruitment materials</a:t>
                      </a:r>
                    </a:p>
                  </a:txBody>
                  <a:tcPr marL="111135" marR="50852" marT="85488" marB="85488" anchor="ctr">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r>
                        <a:rPr lang="en-US" sz="1300" cap="none" spc="0">
                          <a:solidFill>
                            <a:schemeClr val="tx1"/>
                          </a:solidFill>
                        </a:rPr>
                        <a:t>AI-generated images, text-to-image capabilities, graphic design automation</a:t>
                      </a:r>
                    </a:p>
                  </a:txBody>
                  <a:tcPr marL="111135" marR="50852" marT="85488" marB="85488" anchor="ctr">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r>
                        <a:rPr lang="en-US" sz="1300" cap="none" spc="0">
                          <a:solidFill>
                            <a:schemeClr val="tx1"/>
                          </a:solidFill>
                        </a:rPr>
                        <a:t>Works within Adobe Creative Cloud (Photoshop, Illustrator)</a:t>
                      </a:r>
                    </a:p>
                  </a:txBody>
                  <a:tcPr marL="111135" marR="50852" marT="85488" marB="85488" anchor="ctr">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2039909962"/>
                  </a:ext>
                </a:extLst>
              </a:tr>
              <a:tr h="1000504">
                <a:tc>
                  <a:txBody>
                    <a:bodyPr/>
                    <a:lstStyle/>
                    <a:p>
                      <a:r>
                        <a:rPr lang="en-US" sz="1300" b="1" cap="none" spc="0">
                          <a:solidFill>
                            <a:schemeClr val="tx1"/>
                          </a:solidFill>
                        </a:rPr>
                        <a:t>Zoom AI</a:t>
                      </a:r>
                      <a:endParaRPr lang="en-US" sz="1300" cap="none" spc="0">
                        <a:solidFill>
                          <a:schemeClr val="tx1"/>
                        </a:solidFill>
                      </a:endParaRPr>
                    </a:p>
                  </a:txBody>
                  <a:tcPr marL="111135" marR="50852" marT="85488" marB="85488" anchor="ctr">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9050" cap="flat" cmpd="sng" algn="ctr">
                      <a:solidFill>
                        <a:schemeClr val="tx1"/>
                      </a:solidFill>
                      <a:prstDash val="solid"/>
                    </a:lnB>
                    <a:noFill/>
                  </a:tcPr>
                </a:tc>
                <a:tc>
                  <a:txBody>
                    <a:bodyPr/>
                    <a:lstStyle/>
                    <a:p>
                      <a:r>
                        <a:rPr lang="en-US" sz="1300" cap="none" spc="0">
                          <a:solidFill>
                            <a:schemeClr val="tx1"/>
                          </a:solidFill>
                        </a:rPr>
                        <a:t>Meeting Summarization &amp; Productivity</a:t>
                      </a:r>
                    </a:p>
                  </a:txBody>
                  <a:tcPr marL="111135" marR="50852" marT="85488" marB="85488" anchor="ctr">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9050" cap="flat" cmpd="sng" algn="ctr">
                      <a:solidFill>
                        <a:schemeClr val="tx1"/>
                      </a:solidFill>
                      <a:prstDash val="solid"/>
                    </a:lnB>
                    <a:noFill/>
                  </a:tcPr>
                </a:tc>
                <a:tc>
                  <a:txBody>
                    <a:bodyPr/>
                    <a:lstStyle/>
                    <a:p>
                      <a:r>
                        <a:rPr lang="en-US" sz="1300" cap="none" spc="0">
                          <a:solidFill>
                            <a:schemeClr val="tx1"/>
                          </a:solidFill>
                        </a:rPr>
                        <a:t>Transcribing advising sessions, summarizing student meetings, auto-generating follow-ups</a:t>
                      </a:r>
                    </a:p>
                  </a:txBody>
                  <a:tcPr marL="111135" marR="50852" marT="85488" marB="85488" anchor="ctr">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9050" cap="flat" cmpd="sng" algn="ctr">
                      <a:solidFill>
                        <a:schemeClr val="tx1"/>
                      </a:solidFill>
                      <a:prstDash val="solid"/>
                    </a:lnB>
                    <a:noFill/>
                  </a:tcPr>
                </a:tc>
                <a:tc>
                  <a:txBody>
                    <a:bodyPr/>
                    <a:lstStyle/>
                    <a:p>
                      <a:r>
                        <a:rPr lang="en-US" sz="1300" cap="none" spc="0">
                          <a:solidFill>
                            <a:schemeClr val="tx1"/>
                          </a:solidFill>
                        </a:rPr>
                        <a:t>AI-powered transcription, action item tracking, automated note-taking</a:t>
                      </a:r>
                    </a:p>
                  </a:txBody>
                  <a:tcPr marL="111135" marR="50852" marT="85488" marB="85488" anchor="ctr">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9050" cap="flat" cmpd="sng" algn="ctr">
                      <a:solidFill>
                        <a:schemeClr val="tx1"/>
                      </a:solidFill>
                      <a:prstDash val="solid"/>
                    </a:lnB>
                    <a:noFill/>
                  </a:tcPr>
                </a:tc>
                <a:tc>
                  <a:txBody>
                    <a:bodyPr/>
                    <a:lstStyle/>
                    <a:p>
                      <a:r>
                        <a:rPr lang="en-US" sz="1300" cap="none" spc="0">
                          <a:solidFill>
                            <a:schemeClr val="tx1"/>
                          </a:solidFill>
                        </a:rPr>
                        <a:t>Integrated into Zoom meetings</a:t>
                      </a:r>
                    </a:p>
                  </a:txBody>
                  <a:tcPr marL="111135" marR="50852" marT="85488" marB="85488" anchor="ctr">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9050" cap="flat" cmpd="sng" algn="ctr">
                      <a:solidFill>
                        <a:schemeClr val="tx1"/>
                      </a:solidFill>
                      <a:prstDash val="solid"/>
                    </a:lnB>
                    <a:noFill/>
                  </a:tcPr>
                </a:tc>
                <a:extLst>
                  <a:ext uri="{0D108BD9-81ED-4DB2-BD59-A6C34878D82A}">
                    <a16:rowId xmlns:a16="http://schemas.microsoft.com/office/drawing/2014/main" val="3111919129"/>
                  </a:ext>
                </a:extLst>
              </a:tr>
            </a:tbl>
          </a:graphicData>
        </a:graphic>
      </p:graphicFrame>
    </p:spTree>
    <p:extLst>
      <p:ext uri="{BB962C8B-B14F-4D97-AF65-F5344CB8AC3E}">
        <p14:creationId xmlns:p14="http://schemas.microsoft.com/office/powerpoint/2010/main" val="19587463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DDDF2-2BA0-4861-42CB-240F95697ADC}"/>
              </a:ext>
            </a:extLst>
          </p:cNvPr>
          <p:cNvSpPr>
            <a:spLocks noGrp="1"/>
          </p:cNvSpPr>
          <p:nvPr>
            <p:ph type="title"/>
          </p:nvPr>
        </p:nvSpPr>
        <p:spPr>
          <a:xfrm>
            <a:off x="838200" y="365125"/>
            <a:ext cx="10515600" cy="1062983"/>
          </a:xfrm>
        </p:spPr>
        <p:txBody>
          <a:bodyPr>
            <a:normAutofit fontScale="90000"/>
          </a:bodyPr>
          <a:lstStyle/>
          <a:p>
            <a:r>
              <a:rPr lang="en-US" sz="4000" dirty="0"/>
              <a:t>Responsible Use of AI Link </a:t>
            </a:r>
            <a:r>
              <a:rPr lang="en-US" sz="4000" dirty="0">
                <a:hlinkClick r:id="rId3"/>
              </a:rPr>
              <a:t>https://about.illinoisstate.edu/ai/using-ai-at-isu/</a:t>
            </a:r>
            <a:r>
              <a:rPr lang="en-US" sz="4000" dirty="0"/>
              <a:t> </a:t>
            </a:r>
            <a:br>
              <a:rPr lang="en-US" dirty="0"/>
            </a:br>
            <a:endParaRPr lang="en-US" dirty="0"/>
          </a:p>
        </p:txBody>
      </p:sp>
      <p:sp>
        <p:nvSpPr>
          <p:cNvPr id="3" name="Content Placeholder 2">
            <a:extLst>
              <a:ext uri="{FF2B5EF4-FFF2-40B4-BE49-F238E27FC236}">
                <a16:creationId xmlns:a16="http://schemas.microsoft.com/office/drawing/2014/main" id="{4C3EBB8D-33D5-4D05-5D9E-9BF059AA033D}"/>
              </a:ext>
            </a:extLst>
          </p:cNvPr>
          <p:cNvSpPr>
            <a:spLocks noGrp="1"/>
          </p:cNvSpPr>
          <p:nvPr>
            <p:ph idx="1"/>
          </p:nvPr>
        </p:nvSpPr>
        <p:spPr>
          <a:xfrm>
            <a:off x="133563" y="1171254"/>
            <a:ext cx="11938571" cy="5589142"/>
          </a:xfrm>
        </p:spPr>
        <p:txBody>
          <a:bodyPr>
            <a:normAutofit/>
          </a:bodyPr>
          <a:lstStyle/>
          <a:p>
            <a:pPr marL="0" indent="0">
              <a:buNone/>
            </a:pPr>
            <a:endParaRPr lang="en-US" dirty="0"/>
          </a:p>
          <a:p>
            <a:endParaRPr lang="en-US" dirty="0"/>
          </a:p>
          <a:p>
            <a:endParaRPr lang="en-US" dirty="0"/>
          </a:p>
          <a:p>
            <a:pPr marL="0" indent="0">
              <a:buNone/>
            </a:pPr>
            <a:endParaRPr lang="en-US" dirty="0"/>
          </a:p>
        </p:txBody>
      </p:sp>
      <p:pic>
        <p:nvPicPr>
          <p:cNvPr id="7" name="Picture 6" descr="A screenshot of a website&#10;&#10;Description automatically generated">
            <a:extLst>
              <a:ext uri="{FF2B5EF4-FFF2-40B4-BE49-F238E27FC236}">
                <a16:creationId xmlns:a16="http://schemas.microsoft.com/office/drawing/2014/main" id="{6A8A0F53-3895-FC97-2CEC-8759B69A5F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6803" y="1428108"/>
            <a:ext cx="9203934" cy="4756934"/>
          </a:xfrm>
          <a:prstGeom prst="rect">
            <a:avLst/>
          </a:prstGeom>
        </p:spPr>
      </p:pic>
    </p:spTree>
    <p:extLst>
      <p:ext uri="{BB962C8B-B14F-4D97-AF65-F5344CB8AC3E}">
        <p14:creationId xmlns:p14="http://schemas.microsoft.com/office/powerpoint/2010/main" val="24584173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F92B3-128A-59D1-2442-710CB35E45BE}"/>
              </a:ext>
            </a:extLst>
          </p:cNvPr>
          <p:cNvSpPr>
            <a:spLocks noGrp="1"/>
          </p:cNvSpPr>
          <p:nvPr>
            <p:ph type="title"/>
          </p:nvPr>
        </p:nvSpPr>
        <p:spPr/>
        <p:txBody>
          <a:bodyPr/>
          <a:lstStyle/>
          <a:p>
            <a:r>
              <a:rPr lang="en-US" dirty="0"/>
              <a:t>Examples of Brody Use</a:t>
            </a:r>
          </a:p>
        </p:txBody>
      </p:sp>
      <p:sp>
        <p:nvSpPr>
          <p:cNvPr id="3" name="Content Placeholder 2">
            <a:extLst>
              <a:ext uri="{FF2B5EF4-FFF2-40B4-BE49-F238E27FC236}">
                <a16:creationId xmlns:a16="http://schemas.microsoft.com/office/drawing/2014/main" id="{D3F1EF15-3DC6-B5F6-170E-16A665DA3883}"/>
              </a:ext>
            </a:extLst>
          </p:cNvPr>
          <p:cNvSpPr>
            <a:spLocks noGrp="1"/>
          </p:cNvSpPr>
          <p:nvPr>
            <p:ph idx="1"/>
          </p:nvPr>
        </p:nvSpPr>
        <p:spPr/>
        <p:txBody>
          <a:bodyPr/>
          <a:lstStyle/>
          <a:p>
            <a:r>
              <a:rPr lang="en-US" dirty="0"/>
              <a:t>Elementary Education Four-Year Plan</a:t>
            </a:r>
          </a:p>
          <a:p>
            <a:r>
              <a:rPr lang="en-US" dirty="0"/>
              <a:t>Thrive Feedback Summary</a:t>
            </a:r>
          </a:p>
          <a:p>
            <a:r>
              <a:rPr lang="en-US" dirty="0"/>
              <a:t>Email to student in academic difficulty</a:t>
            </a:r>
          </a:p>
          <a:p>
            <a:r>
              <a:rPr lang="en-US" dirty="0"/>
              <a:t>Advising/Registration Schedule</a:t>
            </a:r>
          </a:p>
          <a:p>
            <a:endParaRPr lang="en-US" dirty="0"/>
          </a:p>
          <a:p>
            <a:r>
              <a:rPr lang="en-US" dirty="0"/>
              <a:t>Opening a record store</a:t>
            </a:r>
          </a:p>
        </p:txBody>
      </p:sp>
    </p:spTree>
    <p:extLst>
      <p:ext uri="{BB962C8B-B14F-4D97-AF65-F5344CB8AC3E}">
        <p14:creationId xmlns:p14="http://schemas.microsoft.com/office/powerpoint/2010/main" val="809565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Rectangle 35">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F5C43B-E289-250C-B5B2-9F4CF9DCC9B2}"/>
              </a:ext>
            </a:extLst>
          </p:cNvPr>
          <p:cNvSpPr>
            <a:spLocks noGrp="1"/>
          </p:cNvSpPr>
          <p:nvPr>
            <p:ph type="title"/>
          </p:nvPr>
        </p:nvSpPr>
        <p:spPr>
          <a:xfrm>
            <a:off x="586478" y="1683756"/>
            <a:ext cx="3115265" cy="2396359"/>
          </a:xfrm>
        </p:spPr>
        <p:txBody>
          <a:bodyPr anchor="b">
            <a:normAutofit/>
          </a:bodyPr>
          <a:lstStyle/>
          <a:p>
            <a:pPr algn="r"/>
            <a:r>
              <a:rPr lang="en-US" sz="4000">
                <a:solidFill>
                  <a:srgbClr val="FFFFFF"/>
                </a:solidFill>
              </a:rPr>
              <a:t>Introduction Questions</a:t>
            </a:r>
          </a:p>
        </p:txBody>
      </p:sp>
      <p:graphicFrame>
        <p:nvGraphicFramePr>
          <p:cNvPr id="22" name="Content Placeholder 2">
            <a:extLst>
              <a:ext uri="{FF2B5EF4-FFF2-40B4-BE49-F238E27FC236}">
                <a16:creationId xmlns:a16="http://schemas.microsoft.com/office/drawing/2014/main" id="{3BCA09C5-B447-C7E5-601F-284C6C9852B0}"/>
              </a:ext>
            </a:extLst>
          </p:cNvPr>
          <p:cNvGraphicFramePr>
            <a:graphicFrameLocks noGrp="1"/>
          </p:cNvGraphicFramePr>
          <p:nvPr>
            <p:ph idx="1"/>
            <p:extLst>
              <p:ext uri="{D42A27DB-BD31-4B8C-83A1-F6EECF244321}">
                <p14:modId xmlns:p14="http://schemas.microsoft.com/office/powerpoint/2010/main" val="4101979865"/>
              </p:ext>
            </p:extLst>
          </p:nvPr>
        </p:nvGraphicFramePr>
        <p:xfrm>
          <a:off x="4376792" y="750440"/>
          <a:ext cx="7428216" cy="54243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835306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97C7E-6D7E-E686-9DD3-FB0CF2BC87FA}"/>
              </a:ext>
            </a:extLst>
          </p:cNvPr>
          <p:cNvSpPr>
            <a:spLocks noGrp="1"/>
          </p:cNvSpPr>
          <p:nvPr>
            <p:ph type="title"/>
          </p:nvPr>
        </p:nvSpPr>
        <p:spPr/>
        <p:txBody>
          <a:bodyPr/>
          <a:lstStyle/>
          <a:p>
            <a:r>
              <a:rPr lang="en-US" dirty="0"/>
              <a:t>Your Prompts</a:t>
            </a:r>
          </a:p>
        </p:txBody>
      </p:sp>
      <p:sp>
        <p:nvSpPr>
          <p:cNvPr id="3" name="Content Placeholder 2">
            <a:extLst>
              <a:ext uri="{FF2B5EF4-FFF2-40B4-BE49-F238E27FC236}">
                <a16:creationId xmlns:a16="http://schemas.microsoft.com/office/drawing/2014/main" id="{C31BB4D4-0A4A-A302-ADD4-674E538ABE9B}"/>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5817393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0C5EE-EC35-6BD5-676F-D6C418295138}"/>
              </a:ext>
            </a:extLst>
          </p:cNvPr>
          <p:cNvSpPr>
            <a:spLocks noGrp="1"/>
          </p:cNvSpPr>
          <p:nvPr>
            <p:ph type="title"/>
          </p:nvPr>
        </p:nvSpPr>
        <p:spPr>
          <a:xfrm>
            <a:off x="705102" y="842168"/>
            <a:ext cx="10515600" cy="2852737"/>
          </a:xfrm>
        </p:spPr>
        <p:txBody>
          <a:bodyPr/>
          <a:lstStyle/>
          <a:p>
            <a:r>
              <a:rPr lang="en-US" dirty="0"/>
              <a:t>Questions, thoughts, suggestions…</a:t>
            </a:r>
          </a:p>
        </p:txBody>
      </p:sp>
      <p:sp>
        <p:nvSpPr>
          <p:cNvPr id="3" name="Text Placeholder 2">
            <a:extLst>
              <a:ext uri="{FF2B5EF4-FFF2-40B4-BE49-F238E27FC236}">
                <a16:creationId xmlns:a16="http://schemas.microsoft.com/office/drawing/2014/main" id="{4003E65F-B852-C02C-67AD-756CAEEBF5B5}"/>
              </a:ext>
            </a:extLst>
          </p:cNvPr>
          <p:cNvSpPr>
            <a:spLocks noGrp="1"/>
          </p:cNvSpPr>
          <p:nvPr>
            <p:ph type="body" idx="1"/>
          </p:nvPr>
        </p:nvSpPr>
        <p:spPr>
          <a:xfrm>
            <a:off x="705102" y="4000988"/>
            <a:ext cx="10515600" cy="1500187"/>
          </a:xfrm>
        </p:spPr>
        <p:txBody>
          <a:bodyPr>
            <a:normAutofit fontScale="92500" lnSpcReduction="20000"/>
          </a:bodyPr>
          <a:lstStyle/>
          <a:p>
            <a:r>
              <a:rPr lang="en-US" dirty="0"/>
              <a:t>Michael “Brody” Broshears</a:t>
            </a:r>
          </a:p>
          <a:p>
            <a:r>
              <a:rPr lang="en-US" dirty="0"/>
              <a:t>Director, University College</a:t>
            </a:r>
          </a:p>
          <a:p>
            <a:r>
              <a:rPr lang="en-US" dirty="0"/>
              <a:t>Illinois State University</a:t>
            </a:r>
          </a:p>
          <a:p>
            <a:r>
              <a:rPr lang="en-US" dirty="0">
                <a:hlinkClick r:id="rId2"/>
              </a:rPr>
              <a:t>mabros1@ilstu.edu</a:t>
            </a:r>
            <a:endParaRPr lang="en-US" dirty="0"/>
          </a:p>
          <a:p>
            <a:endParaRPr lang="en-US" dirty="0"/>
          </a:p>
        </p:txBody>
      </p:sp>
    </p:spTree>
    <p:extLst>
      <p:ext uri="{BB962C8B-B14F-4D97-AF65-F5344CB8AC3E}">
        <p14:creationId xmlns:p14="http://schemas.microsoft.com/office/powerpoint/2010/main" val="1194433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351EF-62FF-3AA6-5972-D05026813E96}"/>
              </a:ext>
            </a:extLst>
          </p:cNvPr>
          <p:cNvSpPr>
            <a:spLocks noGrp="1"/>
          </p:cNvSpPr>
          <p:nvPr>
            <p:ph type="title"/>
          </p:nvPr>
        </p:nvSpPr>
        <p:spPr/>
        <p:txBody>
          <a:bodyPr/>
          <a:lstStyle/>
          <a:p>
            <a:r>
              <a:rPr lang="en-US" dirty="0"/>
              <a:t>Goals for today’s session</a:t>
            </a:r>
          </a:p>
        </p:txBody>
      </p:sp>
      <p:sp>
        <p:nvSpPr>
          <p:cNvPr id="3" name="Content Placeholder 2">
            <a:extLst>
              <a:ext uri="{FF2B5EF4-FFF2-40B4-BE49-F238E27FC236}">
                <a16:creationId xmlns:a16="http://schemas.microsoft.com/office/drawing/2014/main" id="{4D1222CC-578E-9266-D99C-DAD0BDB7FDDF}"/>
              </a:ext>
            </a:extLst>
          </p:cNvPr>
          <p:cNvSpPr>
            <a:spLocks noGrp="1"/>
          </p:cNvSpPr>
          <p:nvPr>
            <p:ph idx="1"/>
          </p:nvPr>
        </p:nvSpPr>
        <p:spPr/>
        <p:txBody>
          <a:bodyPr/>
          <a:lstStyle/>
          <a:p>
            <a:r>
              <a:rPr lang="en-US" dirty="0"/>
              <a:t>Provide an overview of AI’s role in student support services like advising, financial aid, admissions, and academic support</a:t>
            </a:r>
          </a:p>
          <a:p>
            <a:r>
              <a:rPr lang="en-US" dirty="0"/>
              <a:t>Highlight broader trends for AI and the workplace</a:t>
            </a:r>
          </a:p>
          <a:p>
            <a:r>
              <a:rPr lang="en-US" dirty="0"/>
              <a:t>Understanding the functions and uses of AI tools that can be leveraged in Higher Education</a:t>
            </a:r>
          </a:p>
          <a:p>
            <a:r>
              <a:rPr lang="en-US" dirty="0"/>
              <a:t>See real life examples of AI in action</a:t>
            </a:r>
          </a:p>
          <a:p>
            <a:pPr lvl="1"/>
            <a:r>
              <a:rPr lang="en-US" dirty="0"/>
              <a:t>Begin getting hands on experience with AI-powered platforms for communication predictive analytics, and student engagement</a:t>
            </a:r>
          </a:p>
        </p:txBody>
      </p:sp>
    </p:spTree>
    <p:extLst>
      <p:ext uri="{BB962C8B-B14F-4D97-AF65-F5344CB8AC3E}">
        <p14:creationId xmlns:p14="http://schemas.microsoft.com/office/powerpoint/2010/main" val="1732137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F9651-1A10-7A79-ECDA-308E519960D1}"/>
              </a:ext>
            </a:extLst>
          </p:cNvPr>
          <p:cNvSpPr>
            <a:spLocks noGrp="1"/>
          </p:cNvSpPr>
          <p:nvPr>
            <p:ph type="title"/>
          </p:nvPr>
        </p:nvSpPr>
        <p:spPr/>
        <p:txBody>
          <a:bodyPr/>
          <a:lstStyle/>
          <a:p>
            <a:r>
              <a:rPr lang="en-US" dirty="0"/>
              <a:t>AI in the Workplace</a:t>
            </a:r>
          </a:p>
        </p:txBody>
      </p:sp>
      <p:sp>
        <p:nvSpPr>
          <p:cNvPr id="3" name="Content Placeholder 2">
            <a:extLst>
              <a:ext uri="{FF2B5EF4-FFF2-40B4-BE49-F238E27FC236}">
                <a16:creationId xmlns:a16="http://schemas.microsoft.com/office/drawing/2014/main" id="{51F87FF8-C356-6E8B-F9DA-2500413B3C7F}"/>
              </a:ext>
            </a:extLst>
          </p:cNvPr>
          <p:cNvSpPr>
            <a:spLocks noGrp="1"/>
          </p:cNvSpPr>
          <p:nvPr>
            <p:ph idx="1"/>
          </p:nvPr>
        </p:nvSpPr>
        <p:spPr>
          <a:xfrm>
            <a:off x="838200" y="1463040"/>
            <a:ext cx="10515600" cy="4713923"/>
          </a:xfrm>
        </p:spPr>
        <p:txBody>
          <a:bodyPr>
            <a:normAutofit fontScale="25000" lnSpcReduction="20000"/>
          </a:bodyPr>
          <a:lstStyle/>
          <a:p>
            <a:pPr marL="0" indent="0">
              <a:buNone/>
            </a:pPr>
            <a:r>
              <a:rPr lang="en-US" sz="8000" dirty="0"/>
              <a:t>November 2022, Open AI launched ChatGPT</a:t>
            </a:r>
          </a:p>
          <a:p>
            <a:pPr marL="0" indent="0">
              <a:buNone/>
            </a:pPr>
            <a:r>
              <a:rPr lang="en-US" sz="8000" dirty="0"/>
              <a:t>Some stats:</a:t>
            </a:r>
          </a:p>
          <a:p>
            <a:pPr marL="0" indent="0">
              <a:buNone/>
            </a:pPr>
            <a:r>
              <a:rPr lang="en-US" sz="8000" b="1" dirty="0"/>
              <a:t>Industries</a:t>
            </a:r>
          </a:p>
          <a:p>
            <a:r>
              <a:rPr lang="en-US" sz="8000" dirty="0"/>
              <a:t>Only a third (33%) of all US employees say their </a:t>
            </a:r>
            <a:r>
              <a:rPr lang="en-US" sz="8000" b="1" dirty="0">
                <a:solidFill>
                  <a:srgbClr val="FF0000"/>
                </a:solidFill>
              </a:rPr>
              <a:t>organization</a:t>
            </a:r>
            <a:r>
              <a:rPr lang="en-US" sz="8000" dirty="0"/>
              <a:t> has begun integrating AI into their business practices</a:t>
            </a:r>
          </a:p>
          <a:p>
            <a:r>
              <a:rPr lang="en-US" sz="8000" dirty="0"/>
              <a:t>White collar industries that number rises to 44%</a:t>
            </a:r>
          </a:p>
          <a:p>
            <a:pPr marL="0" indent="0">
              <a:buNone/>
            </a:pPr>
            <a:endParaRPr lang="en-US" sz="8000" dirty="0"/>
          </a:p>
          <a:p>
            <a:pPr marL="0" indent="0">
              <a:buNone/>
            </a:pPr>
            <a:r>
              <a:rPr lang="en-US" sz="8000" b="1" dirty="0"/>
              <a:t>Employees</a:t>
            </a:r>
          </a:p>
          <a:p>
            <a:r>
              <a:rPr lang="en-US" sz="8000" dirty="0"/>
              <a:t>Two thirds of </a:t>
            </a:r>
            <a:r>
              <a:rPr lang="en-US" sz="8000" b="1" dirty="0">
                <a:solidFill>
                  <a:srgbClr val="FF0000"/>
                </a:solidFill>
              </a:rPr>
              <a:t>employees</a:t>
            </a:r>
            <a:r>
              <a:rPr lang="en-US" sz="8000" dirty="0"/>
              <a:t> say they have never used AI in their role (54% of white collar)</a:t>
            </a:r>
          </a:p>
          <a:p>
            <a:r>
              <a:rPr lang="en-US" sz="8000" dirty="0"/>
              <a:t>Only one in 10 say they are using AI at least weekly (15% of white collar)</a:t>
            </a:r>
          </a:p>
          <a:p>
            <a:r>
              <a:rPr lang="en-US" sz="8000" dirty="0"/>
              <a:t>These figures remained essentially unchanged from 2023 to 2024</a:t>
            </a:r>
          </a:p>
          <a:p>
            <a:pPr lvl="1"/>
            <a:r>
              <a:rPr lang="en-US" sz="8000" dirty="0"/>
              <a:t>WHAT will move the needle here?</a:t>
            </a:r>
          </a:p>
          <a:p>
            <a:pPr marL="0" indent="0">
              <a:buNone/>
            </a:pPr>
            <a:endParaRPr lang="en-US" dirty="0"/>
          </a:p>
          <a:p>
            <a:pPr marL="0" indent="0">
              <a:buNone/>
            </a:pPr>
            <a:endParaRPr lang="en-US" dirty="0"/>
          </a:p>
          <a:p>
            <a:pPr marL="0" indent="0">
              <a:buNone/>
            </a:pPr>
            <a:r>
              <a:rPr lang="en-US" sz="6200" dirty="0"/>
              <a:t>Gallup. (2024, October 8). AI in the workplace: Answering 3 big questions. Gallup. </a:t>
            </a:r>
            <a:r>
              <a:rPr lang="en-US" sz="6200" u="sng" dirty="0">
                <a:hlinkClick r:id="rId2"/>
              </a:rPr>
              <a:t>https://www.gallup.com/workplace/651203/workplace-answering-big-questions.aspx</a:t>
            </a:r>
            <a:r>
              <a:rPr lang="en-US" sz="6200" u="sng" dirty="0"/>
              <a:t> </a:t>
            </a:r>
          </a:p>
        </p:txBody>
      </p:sp>
    </p:spTree>
    <p:extLst>
      <p:ext uri="{BB962C8B-B14F-4D97-AF65-F5344CB8AC3E}">
        <p14:creationId xmlns:p14="http://schemas.microsoft.com/office/powerpoint/2010/main" val="927820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49DEC0-C435-4AC4-8AD2-A69CDCB00FA7}"/>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Improving AI Adoption</a:t>
            </a:r>
          </a:p>
        </p:txBody>
      </p:sp>
      <p:sp>
        <p:nvSpPr>
          <p:cNvPr id="3" name="Content Placeholder 2">
            <a:extLst>
              <a:ext uri="{FF2B5EF4-FFF2-40B4-BE49-F238E27FC236}">
                <a16:creationId xmlns:a16="http://schemas.microsoft.com/office/drawing/2014/main" id="{2861637B-9EDC-4221-C877-509263462AC5}"/>
              </a:ext>
            </a:extLst>
          </p:cNvPr>
          <p:cNvSpPr>
            <a:spLocks noGrp="1"/>
          </p:cNvSpPr>
          <p:nvPr>
            <p:ph idx="1"/>
          </p:nvPr>
        </p:nvSpPr>
        <p:spPr>
          <a:xfrm>
            <a:off x="459349" y="1985752"/>
            <a:ext cx="11222367" cy="5003515"/>
          </a:xfrm>
        </p:spPr>
        <p:txBody>
          <a:bodyPr anchor="ctr">
            <a:normAutofit/>
          </a:bodyPr>
          <a:lstStyle/>
          <a:p>
            <a:r>
              <a:rPr lang="en-US" sz="2400" dirty="0"/>
              <a:t>Few employees feel prepared to use AI in their roles</a:t>
            </a:r>
          </a:p>
          <a:p>
            <a:pPr lvl="1"/>
            <a:r>
              <a:rPr lang="en-US" dirty="0"/>
              <a:t>Only 6% of employees feel very comfortable using AI in their roles</a:t>
            </a:r>
          </a:p>
          <a:p>
            <a:pPr lvl="1"/>
            <a:r>
              <a:rPr lang="en-US" dirty="0"/>
              <a:t>16% of employees say they are very or somewhat comfortable using AI</a:t>
            </a:r>
          </a:p>
          <a:p>
            <a:pPr lvl="1"/>
            <a:r>
              <a:rPr lang="en-US" dirty="0"/>
              <a:t>32% said they were very uncomfortable using AI in their roles</a:t>
            </a:r>
          </a:p>
          <a:p>
            <a:pPr lvl="1"/>
            <a:endParaRPr lang="en-US" dirty="0"/>
          </a:p>
          <a:p>
            <a:pPr marL="0" indent="0">
              <a:buNone/>
            </a:pPr>
            <a:r>
              <a:rPr lang="en-US" sz="2400" dirty="0"/>
              <a:t>From 2023 to 2024 the number of employees who said they are very prepared to work with AI dropped by six percentage points</a:t>
            </a:r>
          </a:p>
          <a:p>
            <a:pPr marL="0" indent="0">
              <a:buNone/>
            </a:pPr>
            <a:endParaRPr lang="en-US" sz="2400" dirty="0"/>
          </a:p>
          <a:p>
            <a:pPr marL="0" indent="0">
              <a:buNone/>
            </a:pPr>
            <a:endParaRPr lang="en-US" sz="2400" dirty="0"/>
          </a:p>
          <a:p>
            <a:pPr marL="0" marR="0" lvl="0" indent="0" defTabSz="914400" rtl="0" eaLnBrk="1" fontAlgn="auto" latinLnBrk="0" hangingPunct="1">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effectLst/>
                <a:uLnTx/>
                <a:uFillTx/>
                <a:latin typeface="Aptos" panose="02110004020202020204"/>
                <a:ea typeface="+mn-ea"/>
                <a:cs typeface="+mn-cs"/>
              </a:rPr>
              <a:t>Gallup. (2024, October 8). AI in the workplace: Answering 3 big questions. Gallup. </a:t>
            </a:r>
            <a:r>
              <a:rPr kumimoji="0" lang="en-US" sz="1200" b="0" i="0" u="sng" strike="noStrike" kern="1200" cap="none" spc="0" normalizeH="0" baseline="0" noProof="0" dirty="0">
                <a:ln>
                  <a:noFill/>
                </a:ln>
                <a:effectLst/>
                <a:uLnTx/>
                <a:uFillTx/>
                <a:latin typeface="Aptos" panose="02110004020202020204"/>
                <a:ea typeface="+mn-ea"/>
                <a:cs typeface="+mn-cs"/>
                <a:hlinkClick r:id="rId2"/>
              </a:rPr>
              <a:t>https://www.gallup.com/workplace/651203/workplace-answering-big-questions.aspx</a:t>
            </a:r>
            <a:r>
              <a:rPr kumimoji="0" lang="en-US" sz="1200" b="0" i="0" u="sng" strike="noStrike" kern="1200" cap="none" spc="0" normalizeH="0" baseline="0" noProof="0" dirty="0">
                <a:ln>
                  <a:noFill/>
                </a:ln>
                <a:effectLst/>
                <a:uLnTx/>
                <a:uFillTx/>
                <a:latin typeface="Aptos" panose="02110004020202020204"/>
                <a:ea typeface="+mn-ea"/>
                <a:cs typeface="+mn-cs"/>
              </a:rPr>
              <a:t> </a:t>
            </a:r>
          </a:p>
          <a:p>
            <a:pPr marL="0" indent="0">
              <a:buNone/>
            </a:pPr>
            <a:endParaRPr lang="en-US" sz="1700" dirty="0"/>
          </a:p>
        </p:txBody>
      </p:sp>
    </p:spTree>
    <p:extLst>
      <p:ext uri="{BB962C8B-B14F-4D97-AF65-F5344CB8AC3E}">
        <p14:creationId xmlns:p14="http://schemas.microsoft.com/office/powerpoint/2010/main" val="3037841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screenshot of a computer screen&#10;&#10;Description automatically generated">
            <a:extLst>
              <a:ext uri="{FF2B5EF4-FFF2-40B4-BE49-F238E27FC236}">
                <a16:creationId xmlns:a16="http://schemas.microsoft.com/office/drawing/2014/main" id="{BF6E5845-53E2-7B55-A895-831E38A9B35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62812" y="304800"/>
            <a:ext cx="9677400" cy="5909734"/>
          </a:xfrm>
          <a:prstGeom prst="rect">
            <a:avLst/>
          </a:prstGeom>
        </p:spPr>
      </p:pic>
      <p:sp>
        <p:nvSpPr>
          <p:cNvPr id="7" name="TextBox 6">
            <a:extLst>
              <a:ext uri="{FF2B5EF4-FFF2-40B4-BE49-F238E27FC236}">
                <a16:creationId xmlns:a16="http://schemas.microsoft.com/office/drawing/2014/main" id="{D232AAA8-01B1-697E-163A-6540F2AB77A3}"/>
              </a:ext>
            </a:extLst>
          </p:cNvPr>
          <p:cNvSpPr txBox="1"/>
          <p:nvPr/>
        </p:nvSpPr>
        <p:spPr>
          <a:xfrm>
            <a:off x="4306824" y="6214534"/>
            <a:ext cx="5852160" cy="425758"/>
          </a:xfrm>
          <a:prstGeom prst="rect">
            <a:avLst/>
          </a:prstGeom>
          <a:noFill/>
        </p:spPr>
        <p:txBody>
          <a:bodyPr wrap="square" rtlCol="0">
            <a:spAutoFit/>
          </a:bodyPr>
          <a:lstStyle/>
          <a:p>
            <a:pPr marR="0" lvl="0" algn="l" defTabSz="914400" rtl="0" eaLnBrk="1" fontAlgn="auto" latinLnBrk="0" hangingPunct="1">
              <a:lnSpc>
                <a:spcPct val="90000"/>
              </a:lnSpc>
              <a:spcBef>
                <a:spcPts val="1000"/>
              </a:spcBef>
              <a:spcAft>
                <a:spcPts val="0"/>
              </a:spcAft>
              <a:buClrTx/>
              <a:buSzTx/>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Gallup. (2024, October 8). AI in the workplace: Answering 3 big questions. Gallup. </a:t>
            </a:r>
            <a:r>
              <a:rPr kumimoji="0" lang="en-US" sz="1200" b="0" i="0" u="sng" strike="noStrike" kern="1200" cap="none" spc="0" normalizeH="0" baseline="0" noProof="0" dirty="0">
                <a:ln>
                  <a:noFill/>
                </a:ln>
                <a:solidFill>
                  <a:prstClr val="black"/>
                </a:solidFill>
                <a:effectLst/>
                <a:uLnTx/>
                <a:uFillTx/>
                <a:latin typeface="Aptos" panose="02110004020202020204"/>
                <a:ea typeface="+mn-ea"/>
                <a:cs typeface="+mn-cs"/>
                <a:hlinkClick r:id="rId4"/>
              </a:rPr>
              <a:t>https://www.gallup.com/workplace/651203/workplace-answering-big-questions.aspx</a:t>
            </a:r>
            <a:r>
              <a:rPr kumimoji="0" lang="en-US" sz="1200" b="0" i="0" u="sng" strike="noStrike" kern="1200" cap="none" spc="0" normalizeH="0" baseline="0" noProof="0" dirty="0">
                <a:ln>
                  <a:noFill/>
                </a:ln>
                <a:solidFill>
                  <a:prstClr val="black"/>
                </a:solidFill>
                <a:effectLst/>
                <a:uLnTx/>
                <a:uFillTx/>
                <a:latin typeface="Aptos" panose="02110004020202020204"/>
                <a:ea typeface="+mn-ea"/>
                <a:cs typeface="+mn-cs"/>
              </a:rPr>
              <a:t> </a:t>
            </a:r>
          </a:p>
        </p:txBody>
      </p:sp>
    </p:spTree>
    <p:extLst>
      <p:ext uri="{BB962C8B-B14F-4D97-AF65-F5344CB8AC3E}">
        <p14:creationId xmlns:p14="http://schemas.microsoft.com/office/powerpoint/2010/main" val="686081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9D768B77-8742-43A0-AF16-6AC4D378E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2" name="Rectangle 11">
            <a:extLst>
              <a:ext uri="{FF2B5EF4-FFF2-40B4-BE49-F238E27FC236}">
                <a16:creationId xmlns:a16="http://schemas.microsoft.com/office/drawing/2014/main" id="{48B13CA8-CBEA-4805-955D-CEBE322365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617490" cy="5486399"/>
          </a:xfrm>
          <a:prstGeom prst="rect">
            <a:avLst/>
          </a:prstGeom>
          <a:ln>
            <a:noFill/>
          </a:ln>
          <a:effectLst>
            <a:outerShdw blurRad="393700" dist="127000" dir="5400000" sx="95000" sy="95000" algn="t" rotWithShape="0">
              <a:srgbClr val="000000">
                <a:alpha val="3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455104-C51D-56D8-BF67-877B13D79E8A}"/>
              </a:ext>
            </a:extLst>
          </p:cNvPr>
          <p:cNvSpPr>
            <a:spLocks noGrp="1"/>
          </p:cNvSpPr>
          <p:nvPr>
            <p:ph type="title"/>
          </p:nvPr>
        </p:nvSpPr>
        <p:spPr>
          <a:xfrm>
            <a:off x="411480" y="813574"/>
            <a:ext cx="4315968" cy="5678666"/>
          </a:xfrm>
        </p:spPr>
        <p:txBody>
          <a:bodyPr vert="horz" lIns="91440" tIns="45720" rIns="91440" bIns="45720" rtlCol="0" anchor="t">
            <a:normAutofit fontScale="9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5400" dirty="0"/>
              <a:t>Employees that use AI find it helpful</a:t>
            </a:r>
            <a:br>
              <a:rPr lang="en-US" sz="4000" dirty="0"/>
            </a:br>
            <a:br>
              <a:rPr lang="en-US" sz="4000" dirty="0"/>
            </a:br>
            <a:br>
              <a:rPr lang="en-US" sz="4000" dirty="0"/>
            </a:br>
            <a:br>
              <a:rPr lang="en-US" sz="4000" dirty="0"/>
            </a:br>
            <a:br>
              <a:rPr lang="en-US" sz="4000" dirty="0"/>
            </a:br>
            <a:br>
              <a:rPr lang="en-US" sz="4000" dirty="0"/>
            </a:br>
            <a:r>
              <a:rPr kumimoji="0" lang="en-US" sz="1300" b="0" i="0" u="none" strike="noStrike" kern="1200" cap="none" spc="0" normalizeH="0" baseline="0" noProof="0" dirty="0">
                <a:ln>
                  <a:noFill/>
                </a:ln>
                <a:solidFill>
                  <a:prstClr val="black"/>
                </a:solidFill>
                <a:effectLst/>
                <a:uLnTx/>
                <a:uFillTx/>
                <a:latin typeface="Aptos" panose="02110004020202020204"/>
                <a:ea typeface="+mn-ea"/>
                <a:cs typeface="+mn-cs"/>
              </a:rPr>
              <a:t>Gallup. (2024, October 8). AI in the workplace: Answering 3 big questions. Gallup. </a:t>
            </a:r>
            <a:r>
              <a:rPr kumimoji="0" lang="en-US" sz="1300" b="0" i="0" u="sng" strike="noStrike" kern="1200" cap="none" spc="0" normalizeH="0" baseline="0" noProof="0" dirty="0">
                <a:ln>
                  <a:noFill/>
                </a:ln>
                <a:solidFill>
                  <a:prstClr val="black"/>
                </a:solidFill>
                <a:effectLst/>
                <a:uLnTx/>
                <a:uFillTx/>
                <a:latin typeface="Aptos" panose="02110004020202020204"/>
                <a:ea typeface="+mn-ea"/>
                <a:cs typeface="+mn-cs"/>
                <a:hlinkClick r:id="rId2"/>
              </a:rPr>
              <a:t>https://www.gallup.com/workplace/651203/workplace-answering-big-questions.aspx</a:t>
            </a:r>
            <a:r>
              <a:rPr kumimoji="0" lang="en-US" sz="1300" b="0" i="0" u="sng" strike="noStrike" kern="1200" cap="none" spc="0" normalizeH="0" baseline="0" noProof="0" dirty="0">
                <a:ln>
                  <a:noFill/>
                </a:ln>
                <a:solidFill>
                  <a:prstClr val="black"/>
                </a:solidFill>
                <a:effectLst/>
                <a:uLnTx/>
                <a:uFillTx/>
                <a:latin typeface="Aptos" panose="02110004020202020204"/>
                <a:ea typeface="+mn-ea"/>
                <a:cs typeface="+mn-cs"/>
              </a:rPr>
              <a:t> </a:t>
            </a:r>
            <a:br>
              <a:rPr kumimoji="0" lang="en-US" sz="1600" b="0" i="0" u="sng" strike="noStrike" kern="1200" cap="none" spc="0" normalizeH="0" baseline="0" noProof="0" dirty="0">
                <a:ln>
                  <a:noFill/>
                </a:ln>
                <a:solidFill>
                  <a:prstClr val="black"/>
                </a:solidFill>
                <a:effectLst/>
                <a:uLnTx/>
                <a:uFillTx/>
                <a:latin typeface="Aptos" panose="02110004020202020204"/>
                <a:ea typeface="+mn-ea"/>
                <a:cs typeface="+mn-cs"/>
              </a:rPr>
            </a:br>
            <a:endParaRPr lang="en-US" sz="4000" dirty="0"/>
          </a:p>
        </p:txBody>
      </p:sp>
      <p:pic>
        <p:nvPicPr>
          <p:cNvPr id="5" name="Content Placeholder 4" descr="A screenshot of a graph&#10;&#10;Description automatically generated">
            <a:extLst>
              <a:ext uri="{FF2B5EF4-FFF2-40B4-BE49-F238E27FC236}">
                <a16:creationId xmlns:a16="http://schemas.microsoft.com/office/drawing/2014/main" id="{F2CBDF31-94C9-E74D-3D29-690E509DA780}"/>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r="2" b="10819"/>
          <a:stretch/>
        </p:blipFill>
        <p:spPr>
          <a:xfrm>
            <a:off x="4617490" y="1"/>
            <a:ext cx="7574510" cy="6858000"/>
          </a:xfrm>
          <a:prstGeom prst="rect">
            <a:avLst/>
          </a:prstGeom>
          <a:effectLst>
            <a:outerShdw blurRad="254000" dist="190500" dir="5580000" sx="90000" sy="90000" algn="ctr" rotWithShape="0">
              <a:srgbClr val="000000">
                <a:alpha val="25000"/>
              </a:srgbClr>
            </a:outerShdw>
          </a:effectLst>
        </p:spPr>
      </p:pic>
    </p:spTree>
    <p:extLst>
      <p:ext uri="{BB962C8B-B14F-4D97-AF65-F5344CB8AC3E}">
        <p14:creationId xmlns:p14="http://schemas.microsoft.com/office/powerpoint/2010/main" val="3631162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5191237-B20D-11F8-8D98-406F7BA5BC22}"/>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Three key strategies for improving AI Adoption</a:t>
            </a:r>
          </a:p>
        </p:txBody>
      </p:sp>
      <p:graphicFrame>
        <p:nvGraphicFramePr>
          <p:cNvPr id="5" name="Content Placeholder 2">
            <a:extLst>
              <a:ext uri="{FF2B5EF4-FFF2-40B4-BE49-F238E27FC236}">
                <a16:creationId xmlns:a16="http://schemas.microsoft.com/office/drawing/2014/main" id="{D761BA0B-66CE-E90A-F1F1-1A0924825D1E}"/>
              </a:ext>
            </a:extLst>
          </p:cNvPr>
          <p:cNvGraphicFramePr>
            <a:graphicFrameLocks noGrp="1"/>
          </p:cNvGraphicFramePr>
          <p:nvPr>
            <p:ph idx="1"/>
            <p:extLst>
              <p:ext uri="{D42A27DB-BD31-4B8C-83A1-F6EECF244321}">
                <p14:modId xmlns:p14="http://schemas.microsoft.com/office/powerpoint/2010/main" val="1137733254"/>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143757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EAA2F9-65F3-88E8-1090-B1A8AF34AD4A}"/>
              </a:ext>
            </a:extLst>
          </p:cNvPr>
          <p:cNvSpPr>
            <a:spLocks noGrp="1"/>
          </p:cNvSpPr>
          <p:nvPr>
            <p:ph type="title"/>
          </p:nvPr>
        </p:nvSpPr>
        <p:spPr>
          <a:xfrm>
            <a:off x="761800" y="762001"/>
            <a:ext cx="5334197" cy="1708242"/>
          </a:xfrm>
        </p:spPr>
        <p:txBody>
          <a:bodyPr anchor="ctr">
            <a:normAutofit/>
          </a:bodyPr>
          <a:lstStyle/>
          <a:p>
            <a:r>
              <a:rPr lang="en-US" sz="4000"/>
              <a:t>Improving AI Adoption, continued</a:t>
            </a:r>
          </a:p>
        </p:txBody>
      </p:sp>
      <p:sp>
        <p:nvSpPr>
          <p:cNvPr id="3" name="Content Placeholder 2">
            <a:extLst>
              <a:ext uri="{FF2B5EF4-FFF2-40B4-BE49-F238E27FC236}">
                <a16:creationId xmlns:a16="http://schemas.microsoft.com/office/drawing/2014/main" id="{FE46E916-4522-4B7F-4E15-24699C86FDD7}"/>
              </a:ext>
            </a:extLst>
          </p:cNvPr>
          <p:cNvSpPr>
            <a:spLocks noGrp="1"/>
          </p:cNvSpPr>
          <p:nvPr>
            <p:ph idx="1"/>
          </p:nvPr>
        </p:nvSpPr>
        <p:spPr>
          <a:xfrm>
            <a:off x="761800" y="2470244"/>
            <a:ext cx="5334197" cy="3769835"/>
          </a:xfrm>
        </p:spPr>
        <p:txBody>
          <a:bodyPr anchor="ctr">
            <a:normAutofit/>
          </a:bodyPr>
          <a:lstStyle/>
          <a:p>
            <a:r>
              <a:rPr lang="en-US" sz="1400" dirty="0"/>
              <a:t>Understand the source of the confidence gap</a:t>
            </a:r>
          </a:p>
          <a:p>
            <a:r>
              <a:rPr lang="en-US" sz="1400" dirty="0"/>
              <a:t>Start small and stay focused</a:t>
            </a:r>
          </a:p>
          <a:p>
            <a:r>
              <a:rPr lang="en-US" sz="1400" dirty="0"/>
              <a:t>Decide how you want to deploy AI in your work – and practice</a:t>
            </a:r>
          </a:p>
          <a:p>
            <a:endParaRPr lang="en-US" sz="1400" dirty="0"/>
          </a:p>
          <a:p>
            <a:endParaRPr lang="en-US" sz="1400" dirty="0"/>
          </a:p>
          <a:p>
            <a:pPr marL="0" indent="0">
              <a:buNone/>
            </a:pPr>
            <a:endParaRPr lang="en-US" sz="1400" dirty="0"/>
          </a:p>
          <a:p>
            <a:endParaRPr lang="en-US" sz="1400" dirty="0"/>
          </a:p>
          <a:p>
            <a:pPr marL="0" indent="0">
              <a:buNone/>
            </a:pPr>
            <a:r>
              <a:rPr lang="en-US" sz="1400" b="1" dirty="0"/>
              <a:t>Reeves, E., &amp; Chase, A. (2025, February 4).</a:t>
            </a:r>
            <a:r>
              <a:rPr lang="en-US" sz="1400" dirty="0"/>
              <a:t> </a:t>
            </a:r>
            <a:r>
              <a:rPr lang="en-US" sz="1400" i="1" dirty="0"/>
              <a:t>Three ways to help faculty feel more confident about AI</a:t>
            </a:r>
            <a:r>
              <a:rPr lang="en-US" sz="1400" dirty="0"/>
              <a:t>. Inside Higher Ed. </a:t>
            </a:r>
            <a:r>
              <a:rPr lang="en-US" sz="1400" dirty="0">
                <a:hlinkClick r:id="rId3"/>
              </a:rPr>
              <a:t>https://www.insidehighered.com/opinion/career-advice/teaching/2025/02/04/three-ways-help-faculty-feel-more-confident-about-ai</a:t>
            </a:r>
            <a:endParaRPr lang="en-US" sz="1400" dirty="0"/>
          </a:p>
        </p:txBody>
      </p:sp>
      <p:pic>
        <p:nvPicPr>
          <p:cNvPr id="5" name="Picture 4" descr="Hands-on top of each other">
            <a:extLst>
              <a:ext uri="{FF2B5EF4-FFF2-40B4-BE49-F238E27FC236}">
                <a16:creationId xmlns:a16="http://schemas.microsoft.com/office/drawing/2014/main" id="{09F97EDB-8888-02C8-BBD2-50329AC88027}"/>
              </a:ext>
            </a:extLst>
          </p:cNvPr>
          <p:cNvPicPr>
            <a:picLocks noChangeAspect="1"/>
          </p:cNvPicPr>
          <p:nvPr/>
        </p:nvPicPr>
        <p:blipFill>
          <a:blip r:embed="rId4"/>
          <a:srcRect l="54362" r="11663" b="1"/>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8842350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252</TotalTime>
  <Words>1913</Words>
  <Application>Microsoft Office PowerPoint</Application>
  <PresentationFormat>Widescreen</PresentationFormat>
  <Paragraphs>169</Paragraphs>
  <Slides>21</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aktiv-grotesk</vt:lpstr>
      <vt:lpstr>Aptos</vt:lpstr>
      <vt:lpstr>Aptos Display</vt:lpstr>
      <vt:lpstr>Arial</vt:lpstr>
      <vt:lpstr>Calibri</vt:lpstr>
      <vt:lpstr>Segoe UI</vt:lpstr>
      <vt:lpstr>Office Theme</vt:lpstr>
      <vt:lpstr>Using AI in Our Work</vt:lpstr>
      <vt:lpstr>Introduction Questions</vt:lpstr>
      <vt:lpstr>Goals for today’s session</vt:lpstr>
      <vt:lpstr>AI in the Workplace</vt:lpstr>
      <vt:lpstr>Improving AI Adoption</vt:lpstr>
      <vt:lpstr>PowerPoint Presentation</vt:lpstr>
      <vt:lpstr>Employees that use AI find it helpful      Gallup. (2024, October 8). AI in the workplace: Answering 3 big questions. Gallup. https://www.gallup.com/workplace/651203/workplace-answering-big-questions.aspx  </vt:lpstr>
      <vt:lpstr>Three key strategies for improving AI Adoption</vt:lpstr>
      <vt:lpstr>Improving AI Adoption, continued</vt:lpstr>
      <vt:lpstr>Leaders need to lead by example </vt:lpstr>
      <vt:lpstr>The Challenges for Advising</vt:lpstr>
      <vt:lpstr>The Challenges for Advising</vt:lpstr>
      <vt:lpstr>AI Use and Academic Advising</vt:lpstr>
      <vt:lpstr>Results…</vt:lpstr>
      <vt:lpstr>And, the research supports this idea… for advisors</vt:lpstr>
      <vt:lpstr> Tools supported by ISU  Key Takeaways: </vt:lpstr>
      <vt:lpstr>PowerPoint Presentation</vt:lpstr>
      <vt:lpstr>Responsible Use of AI Link https://about.illinoisstate.edu/ai/using-ai-at-isu/  </vt:lpstr>
      <vt:lpstr>Examples of Brody Use</vt:lpstr>
      <vt:lpstr>Your Prompts</vt:lpstr>
      <vt:lpstr>Questions, thoughts, suggestions…</vt:lpstr>
    </vt:vector>
  </TitlesOfParts>
  <Company>Illinois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Broshears, Brody</dc:creator>
  <cp:lastModifiedBy>Broshears, Brody</cp:lastModifiedBy>
  <cp:revision>8</cp:revision>
  <dcterms:created xsi:type="dcterms:W3CDTF">2025-03-18T01:12:03Z</dcterms:created>
  <dcterms:modified xsi:type="dcterms:W3CDTF">2025-03-18T13:00:51Z</dcterms:modified>
</cp:coreProperties>
</file>