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6" r:id="rId2"/>
  </p:sldMasterIdLst>
  <p:notesMasterIdLst>
    <p:notesMasterId r:id="rId29"/>
  </p:notesMasterIdLst>
  <p:handoutMasterIdLst>
    <p:handoutMasterId r:id="rId30"/>
  </p:handoutMasterIdLst>
  <p:sldIdLst>
    <p:sldId id="317" r:id="rId3"/>
    <p:sldId id="258" r:id="rId4"/>
    <p:sldId id="372" r:id="rId5"/>
    <p:sldId id="380" r:id="rId6"/>
    <p:sldId id="359" r:id="rId7"/>
    <p:sldId id="265" r:id="rId8"/>
    <p:sldId id="355" r:id="rId9"/>
    <p:sldId id="362" r:id="rId10"/>
    <p:sldId id="343" r:id="rId11"/>
    <p:sldId id="381" r:id="rId12"/>
    <p:sldId id="382" r:id="rId13"/>
    <p:sldId id="383" r:id="rId14"/>
    <p:sldId id="354" r:id="rId15"/>
    <p:sldId id="376" r:id="rId16"/>
    <p:sldId id="353" r:id="rId17"/>
    <p:sldId id="345" r:id="rId18"/>
    <p:sldId id="375" r:id="rId19"/>
    <p:sldId id="384" r:id="rId20"/>
    <p:sldId id="361" r:id="rId21"/>
    <p:sldId id="377" r:id="rId22"/>
    <p:sldId id="351" r:id="rId23"/>
    <p:sldId id="277" r:id="rId24"/>
    <p:sldId id="346" r:id="rId25"/>
    <p:sldId id="365" r:id="rId26"/>
    <p:sldId id="338" r:id="rId27"/>
    <p:sldId id="373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6" d="100"/>
          <a:sy n="166" d="100"/>
        </p:scale>
        <p:origin x="418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735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9" tIns="46460" rIns="92919" bIns="46460" numCol="1" anchor="t" anchorCtr="0" compatLnSpc="1">
            <a:prstTxWarp prst="textNoShape">
              <a:avLst/>
            </a:prstTxWarp>
          </a:bodyPr>
          <a:lstStyle>
            <a:lvl1pPr defTabSz="928562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081" y="0"/>
            <a:ext cx="3037735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9" tIns="46460" rIns="92919" bIns="46460" numCol="1" anchor="t" anchorCtr="0" compatLnSpc="1">
            <a:prstTxWarp prst="textNoShape">
              <a:avLst/>
            </a:prstTxWarp>
          </a:bodyPr>
          <a:lstStyle>
            <a:lvl1pPr algn="r" defTabSz="928562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312"/>
            <a:ext cx="3037735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9" tIns="46460" rIns="92919" bIns="46460" numCol="1" anchor="b" anchorCtr="0" compatLnSpc="1">
            <a:prstTxWarp prst="textNoShape">
              <a:avLst/>
            </a:prstTxWarp>
          </a:bodyPr>
          <a:lstStyle>
            <a:lvl1pPr defTabSz="928562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081" y="8830312"/>
            <a:ext cx="3037735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9" tIns="46460" rIns="92919" bIns="46460" numCol="1" anchor="b" anchorCtr="0" compatLnSpc="1">
            <a:prstTxWarp prst="textNoShape">
              <a:avLst/>
            </a:prstTxWarp>
          </a:bodyPr>
          <a:lstStyle>
            <a:lvl1pPr algn="r" defTabSz="928562">
              <a:defRPr sz="1200"/>
            </a:lvl1pPr>
          </a:lstStyle>
          <a:p>
            <a:pPr>
              <a:defRPr/>
            </a:pPr>
            <a:fld id="{2E971BA7-171E-4BEC-B011-17DB200214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779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14C0D-1491-4210-A313-0DDA27638C93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06B80-24B8-4ECD-AAC4-0D5E9F0550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66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37F3-57BA-423F-9855-3784E9901F4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98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8667"/>
            <a:ext cx="8229600" cy="4124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8057" y="6564429"/>
            <a:ext cx="320765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b="1" dirty="0">
                <a:latin typeface="Arial"/>
                <a:cs typeface="Arial"/>
              </a:rPr>
              <a:t>Department</a:t>
            </a:r>
            <a:r>
              <a:rPr lang="en-US" sz="900" b="1" baseline="0" dirty="0">
                <a:latin typeface="Arial"/>
                <a:cs typeface="Arial"/>
              </a:rPr>
              <a:t> Name (View &gt; Master &gt; Slide Master to edit)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8057" y="147034"/>
            <a:ext cx="320765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b="1" dirty="0">
                <a:latin typeface="Arial"/>
                <a:cs typeface="Arial"/>
              </a:rPr>
              <a:t>Presentation Title </a:t>
            </a:r>
            <a:r>
              <a:rPr lang="en-US" sz="900" b="1" baseline="0" dirty="0">
                <a:latin typeface="Arial"/>
                <a:cs typeface="Arial"/>
              </a:rPr>
              <a:t>(View &gt; Master &gt; Slide Master to edit)</a:t>
            </a:r>
            <a:endParaRPr lang="en-US" sz="900" b="1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7063620" y="377866"/>
            <a:ext cx="1600200" cy="5440680"/>
          </a:xfrm>
        </p:spPr>
        <p:txBody>
          <a:bodyPr vert="eaVert" anchor="t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714" y="407687"/>
            <a:ext cx="6446762" cy="54406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8057" y="6564429"/>
            <a:ext cx="320765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b="1" dirty="0">
                <a:latin typeface="Arial"/>
                <a:cs typeface="Arial"/>
              </a:rPr>
              <a:t>Department</a:t>
            </a:r>
            <a:r>
              <a:rPr lang="en-US" sz="900" b="1" baseline="0" dirty="0">
                <a:latin typeface="Arial"/>
                <a:cs typeface="Arial"/>
              </a:rPr>
              <a:t> Name (View &gt; Master &gt; Slide Master to edit)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8057" y="147034"/>
            <a:ext cx="320765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b="1" dirty="0">
                <a:latin typeface="Arial"/>
                <a:cs typeface="Arial"/>
              </a:rPr>
              <a:t>Presentation Title </a:t>
            </a:r>
            <a:r>
              <a:rPr lang="en-US" sz="900" b="1" baseline="0" dirty="0">
                <a:latin typeface="Arial"/>
                <a:cs typeface="Arial"/>
              </a:rPr>
              <a:t>(View &gt; Master &gt; Slide Master to edit)</a:t>
            </a:r>
            <a:endParaRPr lang="en-US" sz="900" b="1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C8F2D-D2D7-405F-B0F1-A36ECC52F6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2681-F6EF-46F0-8CE5-AAA0008C476F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798E-D731-4F27-8DBC-7E81A7512E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24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2681-F6EF-46F0-8CE5-AAA0008C476F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798E-D731-4F27-8DBC-7E81A7512E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652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2681-F6EF-46F0-8CE5-AAA0008C476F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798E-D731-4F27-8DBC-7E81A7512E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245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2681-F6EF-46F0-8CE5-AAA0008C476F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798E-D731-4F27-8DBC-7E81A7512E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62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2681-F6EF-46F0-8CE5-AAA0008C476F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798E-D731-4F27-8DBC-7E81A7512E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985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2681-F6EF-46F0-8CE5-AAA0008C476F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798E-D731-4F27-8DBC-7E81A7512E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8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935639"/>
            <a:ext cx="7772400" cy="1362075"/>
          </a:xfrm>
          <a:effectLst/>
        </p:spPr>
        <p:txBody>
          <a:bodyPr anchor="t"/>
          <a:lstStyle>
            <a:lvl1pPr algn="l">
              <a:defRPr sz="4000" b="1" cap="none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43545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E1126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68057" y="6564429"/>
            <a:ext cx="320765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b="1" dirty="0">
                <a:latin typeface="Arial"/>
                <a:cs typeface="Arial"/>
              </a:rPr>
              <a:t>Health Promotion and Wellness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8057" y="147034"/>
            <a:ext cx="320765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b="1" dirty="0">
                <a:latin typeface="Arial"/>
                <a:cs typeface="Arial"/>
              </a:rPr>
              <a:t>Advancing Wellness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2681-F6EF-46F0-8CE5-AAA0008C476F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798E-D731-4F27-8DBC-7E81A7512E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15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2681-F6EF-46F0-8CE5-AAA0008C476F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798E-D731-4F27-8DBC-7E81A7512E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312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2681-F6EF-46F0-8CE5-AAA0008C476F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798E-D731-4F27-8DBC-7E81A7512E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4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2681-F6EF-46F0-8CE5-AAA0008C476F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798E-D731-4F27-8DBC-7E81A7512E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21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2681-F6EF-46F0-8CE5-AAA0008C476F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798E-D731-4F27-8DBC-7E81A7512E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12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9143"/>
            <a:ext cx="8229600" cy="4003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68057" y="6564429"/>
            <a:ext cx="320765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b="1" dirty="0">
                <a:latin typeface="Arial"/>
                <a:cs typeface="Arial"/>
              </a:rPr>
              <a:t>Health Promotion and Wellness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8057" y="166203"/>
            <a:ext cx="320765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b="1" dirty="0">
                <a:latin typeface="Arial"/>
                <a:cs typeface="Arial"/>
              </a:rPr>
              <a:t>Advancing Wellness 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3119"/>
            <a:ext cx="4038600" cy="41263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3119"/>
            <a:ext cx="4038600" cy="41263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2651760" y="3700660"/>
            <a:ext cx="3858768" cy="0"/>
          </a:xfrm>
          <a:prstGeom prst="line">
            <a:avLst/>
          </a:prstGeom>
          <a:ln w="12700" cap="flat" cmpd="sng" algn="ctr">
            <a:solidFill>
              <a:srgbClr val="CE112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8057" y="6564429"/>
            <a:ext cx="320765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b="1" dirty="0">
                <a:latin typeface="Arial"/>
                <a:cs typeface="Arial"/>
              </a:rPr>
              <a:t>Health Promotion</a:t>
            </a:r>
            <a:r>
              <a:rPr lang="en-US" sz="900" b="1" baseline="0" dirty="0">
                <a:latin typeface="Arial"/>
                <a:cs typeface="Arial"/>
              </a:rPr>
              <a:t> and Wellness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8057" y="147034"/>
            <a:ext cx="320765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b="1" dirty="0">
                <a:latin typeface="Arial"/>
                <a:cs typeface="Arial"/>
              </a:rPr>
              <a:t>Advancing Wellness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6344" y="536404"/>
            <a:ext cx="8229600" cy="9123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643118"/>
            <a:ext cx="4040188" cy="495471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1">
                <a:solidFill>
                  <a:srgbClr val="CE112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50685"/>
            <a:ext cx="4040188" cy="36187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643118"/>
            <a:ext cx="4041775" cy="495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1">
                <a:solidFill>
                  <a:srgbClr val="CE112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50685"/>
            <a:ext cx="4041775" cy="36187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2651760" y="3700660"/>
            <a:ext cx="3858768" cy="0"/>
          </a:xfrm>
          <a:prstGeom prst="line">
            <a:avLst/>
          </a:prstGeom>
          <a:ln w="12700" cap="flat" cmpd="sng" algn="ctr">
            <a:solidFill>
              <a:srgbClr val="CE112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68057" y="6564429"/>
            <a:ext cx="320765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b="1" dirty="0">
                <a:latin typeface="Arial"/>
                <a:cs typeface="Arial"/>
              </a:rPr>
              <a:t>Health Promotion</a:t>
            </a:r>
            <a:r>
              <a:rPr lang="en-US" sz="900" b="1" baseline="0" dirty="0">
                <a:latin typeface="Arial"/>
                <a:cs typeface="Arial"/>
              </a:rPr>
              <a:t> and Wellness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8057" y="147034"/>
            <a:ext cx="320765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b="1" dirty="0">
                <a:latin typeface="Arial"/>
                <a:cs typeface="Arial"/>
              </a:rPr>
              <a:t>Advancing Wellness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6404"/>
            <a:ext cx="8229600" cy="9144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68057" y="6564429"/>
            <a:ext cx="320765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b="1" dirty="0">
                <a:latin typeface="Arial"/>
                <a:cs typeface="Arial"/>
              </a:rPr>
              <a:t>Health Promotion</a:t>
            </a:r>
            <a:r>
              <a:rPr lang="en-US" sz="900" b="1" baseline="0" dirty="0">
                <a:latin typeface="Arial"/>
                <a:cs typeface="Arial"/>
              </a:rPr>
              <a:t> and Wellness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8057" y="147034"/>
            <a:ext cx="320765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b="1" dirty="0">
                <a:latin typeface="Arial"/>
                <a:cs typeface="Arial"/>
              </a:rPr>
              <a:t>Advancing Wellness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77866"/>
            <a:ext cx="3008313" cy="914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7866"/>
            <a:ext cx="5111750" cy="54600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10112"/>
            <a:ext cx="3008313" cy="4527848"/>
          </a:xfrm>
        </p:spPr>
        <p:txBody>
          <a:bodyPr/>
          <a:lstStyle>
            <a:lvl1pPr marL="0" indent="0">
              <a:buNone/>
              <a:defRPr sz="1400">
                <a:solidFill>
                  <a:srgbClr val="CE11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8057" y="6564429"/>
            <a:ext cx="320765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b="1" dirty="0">
                <a:latin typeface="Arial"/>
                <a:cs typeface="Arial"/>
              </a:rPr>
              <a:t>Department</a:t>
            </a:r>
            <a:r>
              <a:rPr lang="en-US" sz="900" b="1" baseline="0" dirty="0">
                <a:latin typeface="Arial"/>
                <a:cs typeface="Arial"/>
              </a:rPr>
              <a:t> Name (View &gt; Master &gt; Slide Master to edit)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8057" y="147034"/>
            <a:ext cx="320765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b="1" dirty="0">
                <a:latin typeface="Arial"/>
                <a:cs typeface="Arial"/>
              </a:rPr>
              <a:t>Presentation Title </a:t>
            </a:r>
            <a:r>
              <a:rPr lang="en-US" sz="900" b="1" baseline="0" dirty="0">
                <a:latin typeface="Arial"/>
                <a:cs typeface="Arial"/>
              </a:rPr>
              <a:t>(View &gt; Master &gt; Slide Master to edit)</a:t>
            </a:r>
            <a:endParaRPr lang="en-US" sz="900" b="1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715000" cy="4570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715000" cy="3886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87209"/>
            <a:ext cx="5715000" cy="838398"/>
          </a:xfrm>
        </p:spPr>
        <p:txBody>
          <a:bodyPr/>
          <a:lstStyle>
            <a:lvl1pPr marL="0" indent="0">
              <a:buNone/>
              <a:defRPr sz="1400">
                <a:solidFill>
                  <a:srgbClr val="CE11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8057" y="6564429"/>
            <a:ext cx="320765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b="1" dirty="0">
                <a:latin typeface="Arial"/>
                <a:cs typeface="Arial"/>
              </a:rPr>
              <a:t>Department</a:t>
            </a:r>
            <a:r>
              <a:rPr lang="en-US" sz="900" b="1" baseline="0" dirty="0">
                <a:latin typeface="Arial"/>
                <a:cs typeface="Arial"/>
              </a:rPr>
              <a:t> Name (View &gt; Master &gt; Slide Master to edit)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8057" y="147034"/>
            <a:ext cx="320765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b="1" dirty="0">
                <a:latin typeface="Arial"/>
                <a:cs typeface="Arial"/>
              </a:rPr>
              <a:t>Presentation Title </a:t>
            </a:r>
            <a:r>
              <a:rPr lang="en-US" sz="900" b="1" baseline="0" dirty="0">
                <a:latin typeface="Arial"/>
                <a:cs typeface="Arial"/>
              </a:rPr>
              <a:t>(View &gt; Master &gt; Slide Master to edit)</a:t>
            </a:r>
            <a:endParaRPr lang="en-US" sz="900" b="1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6404"/>
            <a:ext cx="8229600" cy="912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76763"/>
            <a:ext cx="8229600" cy="394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C2681-F6EF-46F0-8CE5-AAA0008C476F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7798E-D731-4F27-8DBC-7E81A7512E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98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youtube.com/watch?v=5AqgMo1P05E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pacifici-sezze-bassiano.edu.it/index.php/progetti/erasmus/986-progetto-open-hearts-open-minds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app=desktop&amp;v=2OEL4P1Rz04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OEL4P1Rz0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llness.ilstu.edu/" TargetMode="External"/><Relationship Id="rId2" Type="http://schemas.openxmlformats.org/officeDocument/2006/relationships/hyperlink" Target="http://korumindfulness.org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emebinge/14166174758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828800"/>
          </a:xfrm>
        </p:spPr>
        <p:txBody>
          <a:bodyPr>
            <a:noAutofit/>
          </a:bodyPr>
          <a:lstStyle/>
          <a:p>
            <a:pPr algn="ctr"/>
            <a:r>
              <a:rPr lang="en-US" sz="4400" i="1" dirty="0"/>
              <a:t>Focus on a Wellness Mindset</a:t>
            </a:r>
            <a:br>
              <a:rPr lang="en-US" sz="4400" i="1" dirty="0"/>
            </a:br>
            <a:r>
              <a:rPr lang="en-US" sz="3600" i="1" dirty="0"/>
              <a:t>The Power of Mindfulness</a:t>
            </a:r>
            <a:endParaRPr lang="en-US" sz="36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124200"/>
            <a:ext cx="8382000" cy="22860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Jim Almeda, M.S., CHES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Coordinator, Assessment &amp; Well-being Initiatives</a:t>
            </a:r>
          </a:p>
          <a:p>
            <a:r>
              <a:rPr lang="en-US" sz="2400" b="1" dirty="0"/>
              <a:t>Certified Koru Mindfulness Teacher</a:t>
            </a:r>
          </a:p>
          <a:p>
            <a:r>
              <a:rPr lang="en-US" sz="2400" b="1" dirty="0"/>
              <a:t>Certified Health and Wellness Coach</a:t>
            </a:r>
          </a:p>
          <a:p>
            <a:endParaRPr lang="en-US" sz="1200" b="1" dirty="0"/>
          </a:p>
          <a:p>
            <a:r>
              <a:rPr lang="en-US" sz="2000" b="1" dirty="0"/>
              <a:t>Illinois State University, Health Promotion and Wellness</a:t>
            </a:r>
          </a:p>
        </p:txBody>
      </p:sp>
    </p:spTree>
    <p:extLst>
      <p:ext uri="{BB962C8B-B14F-4D97-AF65-F5344CB8AC3E}">
        <p14:creationId xmlns:p14="http://schemas.microsoft.com/office/powerpoint/2010/main" val="2539842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F5A61-98AE-44DE-8A0F-811FB6E66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Compliment More, Criticize Less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DE31C-1A59-4733-911E-BDE802D19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5:1 Ratio</a:t>
            </a:r>
          </a:p>
        </p:txBody>
      </p:sp>
      <p:pic>
        <p:nvPicPr>
          <p:cNvPr id="4" name="Picture 3" descr="CUSTOMER MEETINGTHE SECRET OF OUR COMPANY'S SUCCESS IS THAT WE HIRE GOOD PEOPLE.WHAT?ARE YOU SAYING I'M GOOD? I'VE NEVER HEARD A COMPLIMENT AT WORK. WHAT IS THAT FEELING INSIDE ME? IS IT THE THING CALLED SELF-ESTEEM?AWK-WARD.JUSTIGNOREHIM.,comicd,dilbert,comics,funny comics &amp;amp; strips,">
            <a:extLst>
              <a:ext uri="{FF2B5EF4-FFF2-40B4-BE49-F238E27FC236}">
                <a16:creationId xmlns:a16="http://schemas.microsoft.com/office/drawing/2014/main" id="{EB1FC6A4-BBEA-4654-B7F6-E07D781731D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8305800" cy="294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130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A40AE-7348-404B-B85C-7BA11AFC1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Happiness and Acceptance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D2E46-55C3-417D-BE45-12570CFAE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Genetic temperament – 50%</a:t>
            </a:r>
          </a:p>
          <a:p>
            <a:r>
              <a:rPr lang="en-US" dirty="0"/>
              <a:t>Circumstances of our lives – 10%</a:t>
            </a:r>
          </a:p>
          <a:p>
            <a:r>
              <a:rPr lang="en-US" dirty="0"/>
              <a:t>Intentional behaviors – 40%</a:t>
            </a:r>
          </a:p>
          <a:p>
            <a:pPr lvl="1"/>
            <a:r>
              <a:rPr lang="en-US" dirty="0"/>
              <a:t>How we relate to our circumstances</a:t>
            </a:r>
          </a:p>
        </p:txBody>
      </p:sp>
      <p:pic>
        <p:nvPicPr>
          <p:cNvPr id="4" name="Picture 3" descr="Glass Half Full Or Half Empty? – Wondrlust">
            <a:extLst>
              <a:ext uri="{FF2B5EF4-FFF2-40B4-BE49-F238E27FC236}">
                <a16:creationId xmlns:a16="http://schemas.microsoft.com/office/drawing/2014/main" id="{E71427BE-78A5-4F94-A18A-8BC72B53A1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14800"/>
            <a:ext cx="33528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B156C9-2AC2-47E9-BCFE-C0B70ABFEAF1}"/>
              </a:ext>
            </a:extLst>
          </p:cNvPr>
          <p:cNvSpPr txBox="1"/>
          <p:nvPr/>
        </p:nvSpPr>
        <p:spPr>
          <a:xfrm>
            <a:off x="6553200" y="4648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Gratitude</a:t>
            </a:r>
          </a:p>
        </p:txBody>
      </p:sp>
    </p:spTree>
    <p:extLst>
      <p:ext uri="{BB962C8B-B14F-4D97-AF65-F5344CB8AC3E}">
        <p14:creationId xmlns:p14="http://schemas.microsoft.com/office/powerpoint/2010/main" val="377268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EB0AA-6D0F-4047-ABC8-CCEBBC8C8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Questions to Ask Yourself</a:t>
            </a:r>
            <a:br>
              <a:rPr lang="en-US" dirty="0"/>
            </a:br>
            <a:r>
              <a:rPr lang="en-US" dirty="0"/>
              <a:t>in Stressful Situations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E1978-F035-4CEF-802F-9D60628F9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it a big deal?</a:t>
            </a:r>
          </a:p>
          <a:p>
            <a:pPr lvl="1"/>
            <a:r>
              <a:rPr lang="en-US" dirty="0"/>
              <a:t>If no, let it go (acceptance)</a:t>
            </a:r>
          </a:p>
          <a:p>
            <a:pPr lvl="1"/>
            <a:r>
              <a:rPr lang="en-US" dirty="0"/>
              <a:t>If yes, proceed</a:t>
            </a:r>
          </a:p>
          <a:p>
            <a:r>
              <a:rPr lang="en-US" dirty="0"/>
              <a:t>Can I change the situation?</a:t>
            </a:r>
          </a:p>
          <a:p>
            <a:pPr lvl="1"/>
            <a:r>
              <a:rPr lang="en-US" dirty="0"/>
              <a:t>If not, let it go (acceptance) &amp; manage emotions and feelings</a:t>
            </a:r>
          </a:p>
          <a:p>
            <a:pPr lvl="1"/>
            <a:r>
              <a:rPr lang="en-US" dirty="0"/>
              <a:t>If yes, choose the best course or action (mindfully)</a:t>
            </a:r>
          </a:p>
        </p:txBody>
      </p:sp>
      <p:pic>
        <p:nvPicPr>
          <p:cNvPr id="6" name="Picture 5" descr="Sound Effects free - You rock - you can do it - you are the man - go girl -  YouTube">
            <a:extLst>
              <a:ext uri="{FF2B5EF4-FFF2-40B4-BE49-F238E27FC236}">
                <a16:creationId xmlns:a16="http://schemas.microsoft.com/office/drawing/2014/main" id="{83F1D66F-1EEF-4067-869C-3D9856DA4E9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" r="9733"/>
          <a:stretch/>
        </p:blipFill>
        <p:spPr bwMode="auto">
          <a:xfrm>
            <a:off x="5562600" y="1752600"/>
            <a:ext cx="3352800" cy="2057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429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Koru Mindfulness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69143"/>
            <a:ext cx="8382000" cy="400352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/>
              <a:t>Meet once a week (4 weeks)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2200" dirty="0"/>
              <a:t>Meditation (5 – 10 minutes/day)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2200" dirty="0"/>
              <a:t>Mindfulness practice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2200" dirty="0"/>
              <a:t>Gratitude's (daily)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2200" dirty="0"/>
              <a:t>Logs and check-in</a:t>
            </a:r>
          </a:p>
          <a:p>
            <a:r>
              <a:rPr lang="en-US" sz="2600" dirty="0"/>
              <a:t>Improves sleep, eating behaviors, focus and academic (</a:t>
            </a:r>
            <a:r>
              <a:rPr lang="en-US" sz="2600" i="1" dirty="0"/>
              <a:t>and athletic</a:t>
            </a:r>
            <a:r>
              <a:rPr lang="en-US" sz="2600" dirty="0"/>
              <a:t>) performance, reduces stress and anxiety, and contributes to a greater sense of well-being and happiness.</a:t>
            </a:r>
          </a:p>
          <a:p>
            <a:endParaRPr lang="en-US" sz="1300" dirty="0"/>
          </a:p>
        </p:txBody>
      </p:sp>
      <p:pic>
        <p:nvPicPr>
          <p:cNvPr id="5" name="Picture 2" descr="C:\Users\jralmed\AppData\Local\Microsoft\Windows\Temporary Internet Files\Content.IE5\DE62SQPK\I-WAKE-UP-everyday-with-a-smile-because-I-know-I-have-something-to-be-thankful-for.-Daily-Affirmation-300x3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48759"/>
            <a:ext cx="1722146" cy="172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26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F32F-1FDD-4700-BCB4-66B70FAAE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Barriers to Practicing Mindfulness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57605-B1D1-4401-95BC-815D118D7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</a:t>
            </a:r>
          </a:p>
          <a:p>
            <a:r>
              <a:rPr lang="en-US" dirty="0"/>
              <a:t>Patience</a:t>
            </a:r>
          </a:p>
          <a:p>
            <a:r>
              <a:rPr lang="en-US" dirty="0"/>
              <a:t>Having a quiet place</a:t>
            </a:r>
          </a:p>
          <a:p>
            <a:r>
              <a:rPr lang="en-US" dirty="0"/>
              <a:t>Self-efficacy</a:t>
            </a:r>
          </a:p>
          <a:p>
            <a:r>
              <a:rPr lang="en-US" dirty="0"/>
              <a:t>Doubt or skepticism</a:t>
            </a:r>
          </a:p>
        </p:txBody>
      </p:sp>
      <p:pic>
        <p:nvPicPr>
          <p:cNvPr id="5" name="Picture 4" descr="Curious Cat Journal (Diary, Notebook): Peter Pauper Press: 9781441328304:  Amazon.com: Office Products">
            <a:extLst>
              <a:ext uri="{FF2B5EF4-FFF2-40B4-BE49-F238E27FC236}">
                <a16:creationId xmlns:a16="http://schemas.microsoft.com/office/drawing/2014/main" id="{0C5B9EFC-5FF8-47F7-8CE0-7DB5A67087E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" t="27893" r="4055"/>
          <a:stretch/>
        </p:blipFill>
        <p:spPr bwMode="auto">
          <a:xfrm>
            <a:off x="5105400" y="1524000"/>
            <a:ext cx="3484245" cy="39547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099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Mindfulness</a:t>
            </a:r>
          </a:p>
        </p:txBody>
      </p:sp>
      <p:pic>
        <p:nvPicPr>
          <p:cNvPr id="4" name="Content Placeholder 3" descr="Image result for simple but not easy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8767"/>
            <a:ext cx="3565043" cy="400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cultivate patienc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43" y="2057401"/>
            <a:ext cx="4737150" cy="2743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291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Are you skeptical?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Does this really work?</a:t>
            </a:r>
          </a:p>
          <a:p>
            <a:r>
              <a:rPr lang="en-US" dirty="0"/>
              <a:t>Where is the science behind</a:t>
            </a:r>
            <a:br>
              <a:rPr lang="en-US" dirty="0"/>
            </a:br>
            <a:r>
              <a:rPr lang="en-US" dirty="0"/>
              <a:t>this?</a:t>
            </a:r>
          </a:p>
          <a:p>
            <a:r>
              <a:rPr lang="en-US" dirty="0"/>
              <a:t>Let’s take a look:</a:t>
            </a:r>
          </a:p>
          <a:p>
            <a:pPr lvl="1"/>
            <a:r>
              <a:rPr lang="en-US" dirty="0"/>
              <a:t>Mindfulness meditation and</a:t>
            </a:r>
            <a:br>
              <a:rPr lang="en-US" dirty="0"/>
            </a:br>
            <a:r>
              <a:rPr lang="en-US" dirty="0"/>
              <a:t>the brain:</a:t>
            </a:r>
          </a:p>
          <a:p>
            <a:pPr marL="57150" indent="0">
              <a:buNone/>
            </a:pPr>
            <a:r>
              <a:rPr lang="en-US" sz="1800" dirty="0">
                <a:hlinkClick r:id="rId2"/>
              </a:rPr>
              <a:t>https://www.youtube.com/watch?v=5AqgMo1P05E</a:t>
            </a:r>
            <a:endParaRPr lang="en-US" sz="1800" dirty="0"/>
          </a:p>
          <a:p>
            <a:pPr marL="457200" lvl="1" indent="0">
              <a:lnSpc>
                <a:spcPct val="6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1900" dirty="0"/>
          </a:p>
        </p:txBody>
      </p:sp>
      <p:pic>
        <p:nvPicPr>
          <p:cNvPr id="5" name="Picture 4" descr="Image result for skeptica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69143"/>
            <a:ext cx="3124200" cy="3637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41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DE0EA-7813-402F-957D-BD287187C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Impact of Mindfulness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B2B21-F076-48B2-B1F1-88A2C1B46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/>
              <a:t>Mindfulness meditation doesn’t change life.</a:t>
            </a:r>
            <a:br>
              <a:rPr lang="en-US" sz="2800" i="1" dirty="0"/>
            </a:br>
            <a:r>
              <a:rPr lang="en-US" sz="2800" i="1" dirty="0"/>
              <a:t>Life remains as fragile and unpredictable as ever.</a:t>
            </a:r>
            <a:br>
              <a:rPr lang="en-US" sz="2800" i="1" dirty="0"/>
            </a:br>
            <a:r>
              <a:rPr lang="en-US" sz="2800" i="1" dirty="0"/>
              <a:t>Meditation changes the heart’s capacity to accept life as it is.</a:t>
            </a:r>
            <a:br>
              <a:rPr lang="en-US" sz="2800" i="1" dirty="0"/>
            </a:br>
            <a:r>
              <a:rPr lang="en-US" sz="2800" i="1" dirty="0"/>
              <a:t>			Sylvia Boors</a:t>
            </a:r>
            <a:br>
              <a:rPr lang="en-US" sz="2800" i="1" dirty="0"/>
            </a:br>
            <a:r>
              <a:rPr lang="en-US" sz="2800" i="1" dirty="0"/>
              <a:t>	The Mindful Twenty-Something</a:t>
            </a:r>
          </a:p>
        </p:txBody>
      </p:sp>
      <p:pic>
        <p:nvPicPr>
          <p:cNvPr id="5" name="Picture 4" descr="Text, background pattern&#10;&#10;Description automatically generated">
            <a:extLst>
              <a:ext uri="{FF2B5EF4-FFF2-40B4-BE49-F238E27FC236}">
                <a16:creationId xmlns:a16="http://schemas.microsoft.com/office/drawing/2014/main" id="{60E30B7E-3187-479D-B116-62700B0232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0" y="3124200"/>
            <a:ext cx="2280603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87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AD533-FC0C-41A9-B6FA-35C44884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Eye of the Hurricane</a:t>
            </a:r>
          </a:p>
        </p:txBody>
      </p:sp>
      <p:pic>
        <p:nvPicPr>
          <p:cNvPr id="4" name="Content Placeholder 3" descr="Eye of Hurricane Michael, just west of Mexico Beach, FL 10/10/2018 :  r/TropicalWeather">
            <a:extLst>
              <a:ext uri="{FF2B5EF4-FFF2-40B4-BE49-F238E27FC236}">
                <a16:creationId xmlns:a16="http://schemas.microsoft.com/office/drawing/2014/main" id="{E7216ABB-6504-4691-AF52-EBBB0718B89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509824" cy="40036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234F0B-076B-44A0-939F-AE8E292A7944}"/>
              </a:ext>
            </a:extLst>
          </p:cNvPr>
          <p:cNvSpPr txBox="1"/>
          <p:nvPr/>
        </p:nvSpPr>
        <p:spPr>
          <a:xfrm>
            <a:off x="3352800" y="2667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Mindfulness</a:t>
            </a:r>
          </a:p>
        </p:txBody>
      </p:sp>
    </p:spTree>
    <p:extLst>
      <p:ext uri="{BB962C8B-B14F-4D97-AF65-F5344CB8AC3E}">
        <p14:creationId xmlns:p14="http://schemas.microsoft.com/office/powerpoint/2010/main" val="621293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Let’s Practice . . . Belly Breathing</a:t>
            </a:r>
            <a:br>
              <a:rPr lang="en-US" dirty="0"/>
            </a:br>
            <a:r>
              <a:rPr lang="en-US" dirty="0"/>
              <a:t>The Power of the Breath</a:t>
            </a:r>
          </a:p>
        </p:txBody>
      </p:sp>
      <p:pic>
        <p:nvPicPr>
          <p:cNvPr id="3" name="Picture 2" descr="Image result for belly breathing meditat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2600"/>
            <a:ext cx="36576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895600" y="5791200"/>
            <a:ext cx="533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https://www.youtube.com/watch?app=desktop&amp;v=2OEL4P1Rz04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4333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Opening Meditation</a:t>
            </a:r>
          </a:p>
        </p:txBody>
      </p:sp>
      <p:pic>
        <p:nvPicPr>
          <p:cNvPr id="4" name="Content Placeholder 3" descr="File:Alapuzha &lt;strong&gt;Beach&lt;/strong&gt;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345" y="1600200"/>
            <a:ext cx="4361310" cy="3270983"/>
          </a:xfrm>
        </p:spPr>
      </p:pic>
      <p:sp>
        <p:nvSpPr>
          <p:cNvPr id="5" name="Rectangle 4"/>
          <p:cNvSpPr/>
          <p:nvPr/>
        </p:nvSpPr>
        <p:spPr>
          <a:xfrm>
            <a:off x="1822666" y="5308713"/>
            <a:ext cx="53335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https://www.youtube.com/watch?v=2OEL4P1Rz04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3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C03F08-CCB2-4AA9-A177-03C646E17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Loving Kindness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1AEF66D-938D-4396-A433-9DA25DD341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May I be happy</a:t>
            </a:r>
          </a:p>
          <a:p>
            <a:r>
              <a:rPr lang="en-US" dirty="0"/>
              <a:t>May I be healthy</a:t>
            </a:r>
          </a:p>
          <a:p>
            <a:r>
              <a:rPr lang="en-US" dirty="0"/>
              <a:t>May I be peaceful</a:t>
            </a:r>
          </a:p>
          <a:p>
            <a:r>
              <a:rPr lang="en-US" dirty="0"/>
              <a:t>May I be safe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08B126-FEBB-475B-A1EB-E586D5CE0C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May you be happy</a:t>
            </a:r>
          </a:p>
          <a:p>
            <a:r>
              <a:rPr lang="en-US" dirty="0"/>
              <a:t>May you be healthy</a:t>
            </a:r>
          </a:p>
          <a:p>
            <a:r>
              <a:rPr lang="en-US" dirty="0"/>
              <a:t>May you be peaceful</a:t>
            </a:r>
          </a:p>
          <a:p>
            <a:r>
              <a:rPr lang="en-US" dirty="0"/>
              <a:t>May you be safe</a:t>
            </a:r>
          </a:p>
        </p:txBody>
      </p:sp>
      <p:pic>
        <p:nvPicPr>
          <p:cNvPr id="10" name="Picture 9" descr="A Christian Loving Kindness Meditation | Jesus Scribbles">
            <a:extLst>
              <a:ext uri="{FF2B5EF4-FFF2-40B4-BE49-F238E27FC236}">
                <a16:creationId xmlns:a16="http://schemas.microsoft.com/office/drawing/2014/main" id="{38643BDF-C965-43F4-AF89-BBE5FBDE213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3886200" cy="2331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302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Dynamic Breathing</a:t>
            </a:r>
          </a:p>
        </p:txBody>
      </p:sp>
      <p:pic>
        <p:nvPicPr>
          <p:cNvPr id="9" name="Content Placeholder 8" descr="http://i.dailymail.co.uk/i/pix/2014/09/11/article-2751949-214288E900000578-603_634x458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4"/>
          <a:stretch/>
        </p:blipFill>
        <p:spPr bwMode="auto">
          <a:xfrm>
            <a:off x="1687418" y="1668463"/>
            <a:ext cx="5769163" cy="4003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7508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191" y="838200"/>
            <a:ext cx="6907609" cy="6429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Other Koru Meditation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010400" cy="3733800"/>
          </a:xfrm>
        </p:spPr>
        <p:txBody>
          <a:bodyPr/>
          <a:lstStyle/>
          <a:p>
            <a:r>
              <a:rPr lang="en-US" sz="2800" dirty="0"/>
              <a:t>Walking meditation</a:t>
            </a:r>
          </a:p>
          <a:p>
            <a:r>
              <a:rPr lang="en-US" sz="2800" dirty="0"/>
              <a:t>Gatha</a:t>
            </a:r>
          </a:p>
          <a:p>
            <a:r>
              <a:rPr lang="en-US" sz="2800" dirty="0"/>
              <a:t>Body Scan</a:t>
            </a:r>
          </a:p>
          <a:p>
            <a:r>
              <a:rPr lang="en-US" sz="2800" dirty="0"/>
              <a:t>Guided Imagery</a:t>
            </a:r>
          </a:p>
          <a:p>
            <a:r>
              <a:rPr lang="en-US" sz="2800" dirty="0"/>
              <a:t>Labeling Thoughts</a:t>
            </a:r>
          </a:p>
          <a:p>
            <a:r>
              <a:rPr lang="en-US" sz="2800" dirty="0"/>
              <a:t>Labeling Feelings</a:t>
            </a:r>
          </a:p>
          <a:p>
            <a:r>
              <a:rPr lang="en-US" sz="2800" dirty="0"/>
              <a:t>Chair Yoga</a:t>
            </a:r>
          </a:p>
          <a:p>
            <a:endParaRPr lang="en-US" dirty="0"/>
          </a:p>
        </p:txBody>
      </p:sp>
      <p:pic>
        <p:nvPicPr>
          <p:cNvPr id="4" name="Picture 2" descr="Image result for walking medi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2095500"/>
            <a:ext cx="391777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975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Books on Mindfulness</a:t>
            </a:r>
          </a:p>
        </p:txBody>
      </p:sp>
      <p:pic>
        <p:nvPicPr>
          <p:cNvPr id="6" name="Content Placeholder 5" descr="Image result for the mindful twenty somethi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3002756" cy="400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Real Happiness: The Power of Meditation: A 28-Day Program, Regular Vers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2895600" cy="3867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971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Online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endParaRPr lang="en-US" dirty="0">
              <a:hlinkClick r:id="" action="ppaction://noaction"/>
            </a:endParaRPr>
          </a:p>
          <a:p>
            <a:pPr marL="0" indent="0" algn="ctr">
              <a:buNone/>
            </a:pPr>
            <a:endParaRPr lang="en-US" dirty="0">
              <a:hlinkClick r:id="" action="ppaction://noaction"/>
            </a:endParaRP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http://korumindfulness.org/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>
                <a:hlinkClick r:id="rId3"/>
              </a:rPr>
              <a:t>www.wellness.ilstu.edu</a:t>
            </a:r>
            <a:endParaRPr lang="en-US" sz="240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" name="Picture 5" descr="koru-mindfulness-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49336"/>
            <a:ext cx="35814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2" t="16720" r="12500" b="18259"/>
          <a:stretch/>
        </p:blipFill>
        <p:spPr bwMode="auto">
          <a:xfrm>
            <a:off x="4495800" y="3505200"/>
            <a:ext cx="4470273" cy="2499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5089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2363"/>
          </a:xfrm>
        </p:spPr>
        <p:txBody>
          <a:bodyPr/>
          <a:lstStyle/>
          <a:p>
            <a:pPr algn="ctr"/>
            <a:r>
              <a:rPr lang="en-US" dirty="0"/>
              <a:t>Jon </a:t>
            </a:r>
            <a:r>
              <a:rPr lang="en-US" dirty="0" err="1"/>
              <a:t>Kabat</a:t>
            </a:r>
            <a:r>
              <a:rPr lang="en-US" dirty="0"/>
              <a:t>-Zinn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9" y="1371600"/>
            <a:ext cx="8534400" cy="4003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“You can’t stop the waves,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200" b="1" i="1" dirty="0"/>
              <a:t>But you can learn to surf.” </a:t>
            </a:r>
            <a:br>
              <a:rPr lang="en-US" b="1" i="1" dirty="0"/>
            </a:br>
            <a:r>
              <a:rPr lang="en-US" sz="1200" b="1" i="1" dirty="0"/>
              <a:t> </a:t>
            </a:r>
            <a:br>
              <a:rPr lang="en-US" sz="800" b="1" i="1" dirty="0"/>
            </a:br>
            <a:r>
              <a:rPr lang="en-US" sz="1600" dirty="0"/>
              <a:t>Wherever You  Go, There You Are:</a:t>
            </a:r>
            <a:br>
              <a:rPr lang="en-US" sz="1600" dirty="0"/>
            </a:br>
            <a:r>
              <a:rPr lang="en-US" sz="1600" dirty="0"/>
              <a:t>Mindfulness Meditation in Everyday Life</a:t>
            </a:r>
            <a:br>
              <a:rPr lang="en-US" b="1" dirty="0"/>
            </a:br>
            <a:endParaRPr lang="en-US" sz="2200" b="1" dirty="0"/>
          </a:p>
        </p:txBody>
      </p:sp>
      <p:pic>
        <p:nvPicPr>
          <p:cNvPr id="5" name="Picture 4" descr="http://cdn1.theinertia.com/wp-content/uploads/2014/09/malik-joyeux_teahupoo-davey-670x38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76600"/>
            <a:ext cx="5029200" cy="2594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6055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39F-561A-4BD0-82A2-B9E8607AA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1CF49-4212-4DDB-AB75-728057657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Jim Almeda</a:t>
            </a:r>
          </a:p>
          <a:p>
            <a:pPr marL="0" indent="0" algn="ctr">
              <a:buNone/>
            </a:pPr>
            <a:r>
              <a:rPr lang="en-US" dirty="0"/>
              <a:t>jralmed@ilstu.edu</a:t>
            </a:r>
          </a:p>
          <a:p>
            <a:pPr marL="0" indent="0" algn="ctr">
              <a:buNone/>
            </a:pPr>
            <a:r>
              <a:rPr lang="en-US" dirty="0"/>
              <a:t>(309) 438-2053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www.wellness.illinoisstate.edu</a:t>
            </a:r>
          </a:p>
        </p:txBody>
      </p:sp>
    </p:spTree>
    <p:extLst>
      <p:ext uri="{BB962C8B-B14F-4D97-AF65-F5344CB8AC3E}">
        <p14:creationId xmlns:p14="http://schemas.microsoft.com/office/powerpoint/2010/main" val="40396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Goals for the Presentation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69143"/>
            <a:ext cx="8382000" cy="400352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Participants will be able to: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Describe what mindfulness is and how it impacts our wellness mindset.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Identify how mindfulness can enhance our well-being.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Identify the barriers to practicing mindfulness and strategies to overcome them.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Practice mindfulness in our everyday lives.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Locate resources that support a</a:t>
            </a:r>
            <a:br>
              <a:rPr lang="en-US" sz="2400" dirty="0"/>
            </a:br>
            <a:r>
              <a:rPr lang="en-US" sz="2400" dirty="0"/>
              <a:t>mindfulness practice.</a:t>
            </a:r>
          </a:p>
        </p:txBody>
      </p:sp>
      <p:pic>
        <p:nvPicPr>
          <p:cNvPr id="6" name="Content Placeholder 3" descr="Image result for practicing mindfulness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66255"/>
            <a:ext cx="3276600" cy="1586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6358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79BDF-7E01-4F70-88DF-B0C695E2C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2363"/>
          </a:xfrm>
        </p:spPr>
        <p:txBody>
          <a:bodyPr/>
          <a:lstStyle/>
          <a:p>
            <a:pPr algn="ctr"/>
            <a:r>
              <a:rPr lang="en-US" dirty="0"/>
              <a:t>Let’s Hear from You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450C1-C6B7-4A04-86E0-BA9F029B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4544"/>
            <a:ext cx="8229600" cy="4003524"/>
          </a:xfrm>
        </p:spPr>
        <p:txBody>
          <a:bodyPr/>
          <a:lstStyle/>
          <a:p>
            <a:r>
              <a:rPr lang="en-US" dirty="0"/>
              <a:t>What challenges are you currently facing?</a:t>
            </a:r>
          </a:p>
          <a:p>
            <a:pPr lvl="1"/>
            <a:r>
              <a:rPr lang="en-US" dirty="0"/>
              <a:t>How is this impacting your ability to practice</a:t>
            </a:r>
            <a:br>
              <a:rPr lang="en-US" dirty="0"/>
            </a:br>
            <a:r>
              <a:rPr lang="en-US" dirty="0"/>
              <a:t>self-care?</a:t>
            </a:r>
          </a:p>
          <a:p>
            <a:r>
              <a:rPr lang="en-US" dirty="0"/>
              <a:t>What do you  hope to get out of this session?</a:t>
            </a:r>
          </a:p>
        </p:txBody>
      </p:sp>
      <p:pic>
        <p:nvPicPr>
          <p:cNvPr id="5" name="Picture 4" descr="A picture containing text, mammal&#10;&#10;Description automatically generated">
            <a:extLst>
              <a:ext uri="{FF2B5EF4-FFF2-40B4-BE49-F238E27FC236}">
                <a16:creationId xmlns:a16="http://schemas.microsoft.com/office/drawing/2014/main" id="{D1D012C2-B774-4B7A-8E23-82BB62E30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71799" y="3429000"/>
            <a:ext cx="36575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7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do we need mindfulness?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72440" y="1573832"/>
            <a:ext cx="4038600" cy="2950029"/>
          </a:xfrm>
        </p:spPr>
        <p:txBody>
          <a:bodyPr>
            <a:normAutofit/>
          </a:bodyPr>
          <a:lstStyle/>
          <a:p>
            <a:r>
              <a:rPr lang="en-US" dirty="0"/>
              <a:t>Stress</a:t>
            </a:r>
          </a:p>
          <a:p>
            <a:r>
              <a:rPr lang="en-US" dirty="0"/>
              <a:t>Anxiety</a:t>
            </a:r>
          </a:p>
          <a:p>
            <a:r>
              <a:rPr lang="en-US" dirty="0"/>
              <a:t>Sleep problems</a:t>
            </a:r>
          </a:p>
          <a:p>
            <a:r>
              <a:rPr lang="en-US" dirty="0"/>
              <a:t>Feel overwhelmed</a:t>
            </a:r>
          </a:p>
          <a:p>
            <a:r>
              <a:rPr lang="en-US" dirty="0"/>
              <a:t>Loneliness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0" y="1573832"/>
            <a:ext cx="4191000" cy="2950030"/>
          </a:xfrm>
        </p:spPr>
        <p:txBody>
          <a:bodyPr>
            <a:normAutofit/>
          </a:bodyPr>
          <a:lstStyle/>
          <a:p>
            <a:r>
              <a:rPr lang="en-US" dirty="0"/>
              <a:t>COVID-19</a:t>
            </a:r>
          </a:p>
          <a:p>
            <a:r>
              <a:rPr lang="en-US" dirty="0"/>
              <a:t>Work</a:t>
            </a:r>
          </a:p>
          <a:p>
            <a:r>
              <a:rPr lang="en-US" dirty="0"/>
              <a:t>Relationships</a:t>
            </a:r>
          </a:p>
          <a:p>
            <a:r>
              <a:rPr lang="en-US" dirty="0"/>
              <a:t>Finances</a:t>
            </a:r>
          </a:p>
          <a:p>
            <a:r>
              <a:rPr lang="en-US" dirty="0"/>
              <a:t>Technology/Social Media</a:t>
            </a:r>
          </a:p>
        </p:txBody>
      </p:sp>
      <p:pic>
        <p:nvPicPr>
          <p:cNvPr id="9" name="Picture 8" descr="Image result for trying to balance work and lif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4114801"/>
            <a:ext cx="2990850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486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6404"/>
            <a:ext cx="8382000" cy="912363"/>
          </a:xfrm>
        </p:spPr>
        <p:txBody>
          <a:bodyPr>
            <a:noAutofit/>
          </a:bodyPr>
          <a:lstStyle/>
          <a:p>
            <a:pPr algn="ctr"/>
            <a:r>
              <a:rPr lang="en-US" sz="3400" dirty="0"/>
              <a:t>To take care of your students, family, etc. you need to take care of you first!</a:t>
            </a:r>
          </a:p>
        </p:txBody>
      </p:sp>
      <p:pic>
        <p:nvPicPr>
          <p:cNvPr id="4" name="Content Placeholder 3" descr="&lt;strong&gt;Oxygen&lt;/strong&gt; Stat! - The Idea Room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057400"/>
            <a:ext cx="2667000" cy="3691349"/>
          </a:xfrm>
        </p:spPr>
      </p:pic>
    </p:spTree>
    <p:extLst>
      <p:ext uri="{BB962C8B-B14F-4D97-AF65-F5344CB8AC3E}">
        <p14:creationId xmlns:p14="http://schemas.microsoft.com/office/powerpoint/2010/main" val="2170582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Mindfulness?</a:t>
            </a:r>
          </a:p>
        </p:txBody>
      </p:sp>
      <p:pic>
        <p:nvPicPr>
          <p:cNvPr id="4" name="Content Placeholder 3" descr="Image result for mindfulness jon kabat zin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98700"/>
            <a:ext cx="8229600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987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So, what is mediation then?</a:t>
            </a:r>
          </a:p>
        </p:txBody>
      </p:sp>
      <p:pic>
        <p:nvPicPr>
          <p:cNvPr id="4" name="Content Placeholder 3" descr="Image result for flowing river 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3450"/>
            <a:ext cx="7620000" cy="293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5631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Mindfulness Includes Compassion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</a:t>
            </a:r>
            <a:r>
              <a:rPr lang="en-US" sz="2800" dirty="0"/>
              <a:t>ompassion &amp; kindness for self and others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R</a:t>
            </a:r>
            <a:r>
              <a:rPr lang="en-US" sz="2800" dirty="0"/>
              <a:t>ecognizing that others have difficulties in life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dirty="0"/>
              <a:t>llowing and accepting things to be as they are in this present moment</a:t>
            </a:r>
          </a:p>
          <a:p>
            <a:r>
              <a:rPr lang="en-US" sz="2800" dirty="0">
                <a:solidFill>
                  <a:srgbClr val="FF0000"/>
                </a:solidFill>
              </a:rPr>
              <a:t>P</a:t>
            </a:r>
            <a:r>
              <a:rPr lang="en-US" sz="2800" dirty="0"/>
              <a:t>eace of mind is the highest form of</a:t>
            </a:r>
            <a:br>
              <a:rPr lang="en-US" sz="2800" dirty="0"/>
            </a:br>
            <a:r>
              <a:rPr lang="en-US" sz="2800" dirty="0"/>
              <a:t>happiness</a:t>
            </a:r>
          </a:p>
        </p:txBody>
      </p:sp>
      <p:pic>
        <p:nvPicPr>
          <p:cNvPr id="5" name="Picture 4" descr="Image result for poop emoj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03600"/>
            <a:ext cx="1885950" cy="2000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976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HA 2013 FSHWC Meet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State Your Wellness Passion Design Template</Template>
  <TotalTime>3490</TotalTime>
  <Words>655</Words>
  <Application>Microsoft Office PowerPoint</Application>
  <PresentationFormat>On-screen Show (4:3)</PresentationFormat>
  <Paragraphs>116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ACHA 2013 FSHWC Meeting</vt:lpstr>
      <vt:lpstr>Custom Design</vt:lpstr>
      <vt:lpstr>Focus on a Wellness Mindset The Power of Mindfulness</vt:lpstr>
      <vt:lpstr>Opening Meditation</vt:lpstr>
      <vt:lpstr>Goals for the Presentation</vt:lpstr>
      <vt:lpstr>Let’s Hear from You First</vt:lpstr>
      <vt:lpstr>Why do we need mindfulness?</vt:lpstr>
      <vt:lpstr>To take care of your students, family, etc. you need to take care of you first!</vt:lpstr>
      <vt:lpstr>What is Mindfulness?</vt:lpstr>
      <vt:lpstr>So, what is mediation then?</vt:lpstr>
      <vt:lpstr>Mindfulness Includes Compassion</vt:lpstr>
      <vt:lpstr>Compliment More, Criticize Less</vt:lpstr>
      <vt:lpstr>Happiness and Acceptance</vt:lpstr>
      <vt:lpstr>Questions to Ask Yourself in Stressful Situations</vt:lpstr>
      <vt:lpstr>Koru Mindfulness</vt:lpstr>
      <vt:lpstr>Barriers to Practicing Mindfulness</vt:lpstr>
      <vt:lpstr>Mindfulness</vt:lpstr>
      <vt:lpstr>Are you skeptical?</vt:lpstr>
      <vt:lpstr>The Impact of Mindfulness</vt:lpstr>
      <vt:lpstr>Eye of the Hurricane</vt:lpstr>
      <vt:lpstr>Let’s Practice . . . Belly Breathing The Power of the Breath</vt:lpstr>
      <vt:lpstr>Loving Kindness</vt:lpstr>
      <vt:lpstr>Dynamic Breathing</vt:lpstr>
      <vt:lpstr>Other Koru Meditation Practices</vt:lpstr>
      <vt:lpstr>Books on Mindfulness</vt:lpstr>
      <vt:lpstr>Online Resources</vt:lpstr>
      <vt:lpstr>Jon Kabat-Zinn</vt:lpstr>
      <vt:lpstr>Contact Information</vt:lpstr>
    </vt:vector>
  </TitlesOfParts>
  <Company>Illinois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College Health Association National College Health Assessment</dc:title>
  <dc:creator>jralmed</dc:creator>
  <cp:lastModifiedBy>Almeda, James</cp:lastModifiedBy>
  <cp:revision>371</cp:revision>
  <cp:lastPrinted>2019-03-22T13:57:41Z</cp:lastPrinted>
  <dcterms:created xsi:type="dcterms:W3CDTF">2004-08-06T16:50:05Z</dcterms:created>
  <dcterms:modified xsi:type="dcterms:W3CDTF">2022-03-30T20:49:29Z</dcterms:modified>
</cp:coreProperties>
</file>