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70" r:id="rId3"/>
    <p:sldId id="257" r:id="rId4"/>
    <p:sldId id="269" r:id="rId5"/>
    <p:sldId id="262" r:id="rId6"/>
    <p:sldId id="271" r:id="rId7"/>
    <p:sldId id="274" r:id="rId8"/>
    <p:sldId id="263" r:id="rId9"/>
    <p:sldId id="264" r:id="rId10"/>
    <p:sldId id="275" r:id="rId11"/>
    <p:sldId id="273" r:id="rId12"/>
    <p:sldId id="259" r:id="rId13"/>
    <p:sldId id="272" r:id="rId14"/>
    <p:sldId id="267" r:id="rId15"/>
    <p:sldId id="26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pring_advisor_day_char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ppcsrv01\jahuber$\Queries%20-%20misc\Transfer\Transfer_admit_and_perf_06.2009%20handout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pring_advisor_day_char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pcsrv01\jahuber$\Queries%20-%20misc\Transfer\Fall%2004%20Transfer%20outcomes%20data%2005.09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ppcsrv01\jahuber$\Queries%20-%20misc\Transfer\Fall%2004%20Transfer%20outcomes%20data%2005.09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>
                <a:latin typeface="+mj-lt"/>
              </a:defRPr>
            </a:pPr>
            <a:r>
              <a:rPr lang="en-US" dirty="0" smtClean="0">
                <a:latin typeface="+mj-lt"/>
              </a:rPr>
              <a:t>5</a:t>
            </a:r>
            <a:r>
              <a:rPr lang="en-US" baseline="0" dirty="0" smtClean="0">
                <a:latin typeface="+mj-lt"/>
              </a:rPr>
              <a:t> Year Application Trends</a:t>
            </a:r>
            <a:endParaRPr lang="en-US" dirty="0">
              <a:latin typeface="+mj-lt"/>
            </a:endParaRPr>
          </a:p>
        </c:rich>
      </c:tx>
      <c:layout/>
    </c:title>
    <c:plotArea>
      <c:layout>
        <c:manualLayout>
          <c:layoutTarget val="inner"/>
          <c:xMode val="edge"/>
          <c:yMode val="edge"/>
          <c:x val="0.11520122484689417"/>
          <c:y val="0.17851501895596386"/>
          <c:w val="0.5890509119052425"/>
          <c:h val="0.6993832020997377"/>
        </c:manualLayout>
      </c:layout>
      <c:lineChart>
        <c:grouping val="standard"/>
        <c:ser>
          <c:idx val="0"/>
          <c:order val="0"/>
          <c:tx>
            <c:strRef>
              <c:f>'apps, enrolled'!$B$3</c:f>
              <c:strCache>
                <c:ptCount val="1"/>
                <c:pt idx="0">
                  <c:v>Applications Received</c:v>
                </c:pt>
              </c:strCache>
            </c:strRef>
          </c:tx>
          <c:marker>
            <c:symbol val="none"/>
          </c:marker>
          <c:cat>
            <c:strRef>
              <c:f>'apps, enrolled'!$C$2:$G$2</c:f>
              <c:strCache>
                <c:ptCount val="5"/>
                <c:pt idx="0">
                  <c:v>Fall 2005</c:v>
                </c:pt>
                <c:pt idx="1">
                  <c:v>Fall 2006</c:v>
                </c:pt>
                <c:pt idx="2">
                  <c:v>Fall 2007</c:v>
                </c:pt>
                <c:pt idx="3">
                  <c:v>Fall 2008</c:v>
                </c:pt>
                <c:pt idx="4">
                  <c:v>Fall 2009</c:v>
                </c:pt>
              </c:strCache>
            </c:strRef>
          </c:cat>
          <c:val>
            <c:numRef>
              <c:f>'apps, enrolled'!$C$3:$G$3</c:f>
              <c:numCache>
                <c:formatCode>#,##0</c:formatCode>
                <c:ptCount val="5"/>
                <c:pt idx="0">
                  <c:v>4364</c:v>
                </c:pt>
                <c:pt idx="1">
                  <c:v>4274</c:v>
                </c:pt>
                <c:pt idx="2">
                  <c:v>4358</c:v>
                </c:pt>
                <c:pt idx="3">
                  <c:v>4539</c:v>
                </c:pt>
                <c:pt idx="4">
                  <c:v>4850</c:v>
                </c:pt>
              </c:numCache>
            </c:numRef>
          </c:val>
        </c:ser>
        <c:ser>
          <c:idx val="1"/>
          <c:order val="1"/>
          <c:tx>
            <c:strRef>
              <c:f>'apps, enrolled'!$B$4</c:f>
              <c:strCache>
                <c:ptCount val="1"/>
                <c:pt idx="0">
                  <c:v>Admitted Students</c:v>
                </c:pt>
              </c:strCache>
            </c:strRef>
          </c:tx>
          <c:marker>
            <c:symbol val="none"/>
          </c:marker>
          <c:cat>
            <c:strRef>
              <c:f>'apps, enrolled'!$C$2:$G$2</c:f>
              <c:strCache>
                <c:ptCount val="5"/>
                <c:pt idx="0">
                  <c:v>Fall 2005</c:v>
                </c:pt>
                <c:pt idx="1">
                  <c:v>Fall 2006</c:v>
                </c:pt>
                <c:pt idx="2">
                  <c:v>Fall 2007</c:v>
                </c:pt>
                <c:pt idx="3">
                  <c:v>Fall 2008</c:v>
                </c:pt>
                <c:pt idx="4">
                  <c:v>Fall 2009</c:v>
                </c:pt>
              </c:strCache>
            </c:strRef>
          </c:cat>
          <c:val>
            <c:numRef>
              <c:f>'apps, enrolled'!$C$4:$G$4</c:f>
              <c:numCache>
                <c:formatCode>#,##0</c:formatCode>
                <c:ptCount val="5"/>
                <c:pt idx="0">
                  <c:v>3065</c:v>
                </c:pt>
                <c:pt idx="1">
                  <c:v>3079</c:v>
                </c:pt>
                <c:pt idx="2">
                  <c:v>3041</c:v>
                </c:pt>
                <c:pt idx="3">
                  <c:v>3028</c:v>
                </c:pt>
                <c:pt idx="4">
                  <c:v>3379</c:v>
                </c:pt>
              </c:numCache>
            </c:numRef>
          </c:val>
        </c:ser>
        <c:ser>
          <c:idx val="2"/>
          <c:order val="2"/>
          <c:tx>
            <c:strRef>
              <c:f>'apps, enrolled'!$B$5</c:f>
              <c:strCache>
                <c:ptCount val="1"/>
                <c:pt idx="0">
                  <c:v>Enrolled Students</c:v>
                </c:pt>
              </c:strCache>
            </c:strRef>
          </c:tx>
          <c:marker>
            <c:symbol val="none"/>
          </c:marker>
          <c:cat>
            <c:strRef>
              <c:f>'apps, enrolled'!$C$2:$G$2</c:f>
              <c:strCache>
                <c:ptCount val="5"/>
                <c:pt idx="0">
                  <c:v>Fall 2005</c:v>
                </c:pt>
                <c:pt idx="1">
                  <c:v>Fall 2006</c:v>
                </c:pt>
                <c:pt idx="2">
                  <c:v>Fall 2007</c:v>
                </c:pt>
                <c:pt idx="3">
                  <c:v>Fall 2008</c:v>
                </c:pt>
                <c:pt idx="4">
                  <c:v>Fall 2009</c:v>
                </c:pt>
              </c:strCache>
            </c:strRef>
          </c:cat>
          <c:val>
            <c:numRef>
              <c:f>'apps, enrolled'!$C$5:$G$5</c:f>
              <c:numCache>
                <c:formatCode>#,##0</c:formatCode>
                <c:ptCount val="5"/>
                <c:pt idx="0">
                  <c:v>1754</c:v>
                </c:pt>
                <c:pt idx="1">
                  <c:v>1824</c:v>
                </c:pt>
                <c:pt idx="2">
                  <c:v>1725</c:v>
                </c:pt>
                <c:pt idx="3">
                  <c:v>1704</c:v>
                </c:pt>
                <c:pt idx="4">
                  <c:v>1926</c:v>
                </c:pt>
              </c:numCache>
            </c:numRef>
          </c:val>
        </c:ser>
        <c:marker val="1"/>
        <c:axId val="64216448"/>
        <c:axId val="64226432"/>
      </c:lineChart>
      <c:catAx>
        <c:axId val="64216448"/>
        <c:scaling>
          <c:orientation val="minMax"/>
        </c:scaling>
        <c:axPos val="b"/>
        <c:tickLblPos val="nextTo"/>
        <c:crossAx val="64226432"/>
        <c:crosses val="autoZero"/>
        <c:auto val="1"/>
        <c:lblAlgn val="ctr"/>
        <c:lblOffset val="100"/>
      </c:catAx>
      <c:valAx>
        <c:axId val="64226432"/>
        <c:scaling>
          <c:orientation val="minMax"/>
        </c:scaling>
        <c:axPos val="l"/>
        <c:majorGridlines/>
        <c:numFmt formatCode="#,##0" sourceLinked="1"/>
        <c:tickLblPos val="nextTo"/>
        <c:crossAx val="64216448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0.12884252384458272"/>
          <c:y val="7.89480031212315E-2"/>
          <c:w val="0.64427887969700015"/>
          <c:h val="0.73504717315740964"/>
        </c:manualLayout>
      </c:layout>
      <c:lineChart>
        <c:grouping val="standard"/>
        <c:ser>
          <c:idx val="0"/>
          <c:order val="0"/>
          <c:tx>
            <c:strRef>
              <c:f>'06.2009 summary'!$B$35</c:f>
              <c:strCache>
                <c:ptCount val="1"/>
                <c:pt idx="0">
                  <c:v>  Fall 2006 Native Students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dLblPos val="b"/>
            <c:showVal val="1"/>
          </c:dLbls>
          <c:cat>
            <c:numRef>
              <c:f>'06.2009 summary'!$D$33:$I$33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'06.2009 summary'!$D$35:$I$35</c:f>
              <c:numCache>
                <c:formatCode>0.00</c:formatCode>
                <c:ptCount val="6"/>
                <c:pt idx="0">
                  <c:v>2.8099999999999987</c:v>
                </c:pt>
                <c:pt idx="1">
                  <c:v>2.8</c:v>
                </c:pt>
                <c:pt idx="2">
                  <c:v>2.9899999999999998</c:v>
                </c:pt>
                <c:pt idx="3">
                  <c:v>3.08</c:v>
                </c:pt>
                <c:pt idx="4">
                  <c:v>3.05</c:v>
                </c:pt>
                <c:pt idx="5">
                  <c:v>3.1</c:v>
                </c:pt>
              </c:numCache>
            </c:numRef>
          </c:val>
        </c:ser>
        <c:ser>
          <c:idx val="2"/>
          <c:order val="2"/>
          <c:tx>
            <c:strRef>
              <c:f>'06.2009 summary'!$B$37</c:f>
              <c:strCache>
                <c:ptCount val="1"/>
                <c:pt idx="0">
                  <c:v>  Fall 2007 Transfer Students</c:v>
                </c:pt>
              </c:strCache>
            </c:strRef>
          </c:tx>
          <c:dLbls>
            <c:dLbl>
              <c:idx val="0"/>
              <c:layout>
                <c:manualLayout>
                  <c:x val="-4.1077654516640333E-2"/>
                  <c:y val="-0.15556904741461591"/>
                </c:manualLayout>
              </c:layout>
              <c:dLblPos val="r"/>
              <c:showVal val="1"/>
            </c:dLbl>
            <c:dLbl>
              <c:idx val="1"/>
              <c:layout>
                <c:manualLayout>
                  <c:x val="-4.3190702588483877E-2"/>
                  <c:y val="-0.12972883669203336"/>
                </c:manualLayout>
              </c:layout>
              <c:dLblPos val="r"/>
              <c:showVal val="1"/>
            </c:dLbl>
            <c:dLbl>
              <c:idx val="2"/>
              <c:layout>
                <c:manualLayout>
                  <c:x val="-3.8964606444796622E-2"/>
                  <c:y val="-0.14523271896995618"/>
                </c:manualLayout>
              </c:layout>
              <c:dLblPos val="r"/>
              <c:showVal val="1"/>
            </c:dLbl>
            <c:dLbl>
              <c:idx val="3"/>
              <c:layout>
                <c:manualLayout>
                  <c:x val="-6.6434231378763892E-2"/>
                  <c:y val="-8.0414690192960367E-2"/>
                </c:manualLayout>
              </c:layout>
              <c:dLblPos val="r"/>
              <c:showVal val="1"/>
            </c:dLbl>
            <c:txPr>
              <a:bodyPr/>
              <a:lstStyle/>
              <a:p>
                <a:pPr>
                  <a:defRPr b="1"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'06.2009 summary'!$D$33:$I$33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'06.2009 summary'!$D$37:$I$37</c:f>
              <c:numCache>
                <c:formatCode>0.00</c:formatCode>
                <c:ptCount val="6"/>
                <c:pt idx="0">
                  <c:v>2.8</c:v>
                </c:pt>
                <c:pt idx="1">
                  <c:v>2.86</c:v>
                </c:pt>
                <c:pt idx="2">
                  <c:v>3.02</c:v>
                </c:pt>
                <c:pt idx="3">
                  <c:v>3.12</c:v>
                </c:pt>
              </c:numCache>
            </c:numRef>
          </c:val>
        </c:ser>
        <c:marker val="1"/>
        <c:axId val="64769408"/>
        <c:axId val="64783872"/>
      </c:lineChart>
      <c:lineChart>
        <c:grouping val="standard"/>
        <c:ser>
          <c:idx val="1"/>
          <c:order val="1"/>
          <c:tx>
            <c:strRef>
              <c:f>'06.2009 summary'!$C$36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0147913365029056E-2"/>
                  <c:y val="0.12777783367359302"/>
                </c:manualLayout>
              </c:layout>
              <c:showVal val="1"/>
            </c:dLbl>
            <c:dLbl>
              <c:idx val="1"/>
              <c:layout>
                <c:manualLayout>
                  <c:x val="-4.8600105652403566E-2"/>
                  <c:y val="0.23333343540395249"/>
                </c:manualLayout>
              </c:layout>
              <c:showVal val="1"/>
            </c:dLbl>
            <c:dLbl>
              <c:idx val="2"/>
              <c:layout>
                <c:manualLayout>
                  <c:x val="-3.8034865293185435E-2"/>
                  <c:y val="5.5555579858083924E-2"/>
                </c:manualLayout>
              </c:layout>
              <c:showVal val="1"/>
            </c:dLbl>
            <c:dLbl>
              <c:idx val="3"/>
              <c:layout>
                <c:manualLayout>
                  <c:x val="-3.8034865293185435E-2"/>
                  <c:y val="5.5555579858083924E-2"/>
                </c:manualLayout>
              </c:layout>
              <c:showVal val="1"/>
            </c:dLbl>
            <c:dLbl>
              <c:idx val="4"/>
              <c:layout>
                <c:manualLayout>
                  <c:x val="-4.014791336502898E-2"/>
                  <c:y val="0.14444450763101821"/>
                </c:manualLayout>
              </c:layout>
              <c:showVal val="1"/>
            </c:dLbl>
            <c:dLbl>
              <c:idx val="5"/>
              <c:layout>
                <c:manualLayout>
                  <c:x val="-4.2260961436872732E-2"/>
                  <c:y val="0.21666676144652741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tx2">
                        <a:lumMod val="60000"/>
                        <a:lumOff val="40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'06.2009 summary'!$D$33:$I$33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'06.2009 summary'!$D$36:$I$36</c:f>
              <c:numCache>
                <c:formatCode>General</c:formatCode>
                <c:ptCount val="6"/>
                <c:pt idx="0">
                  <c:v>20064</c:v>
                </c:pt>
                <c:pt idx="1">
                  <c:v>20071</c:v>
                </c:pt>
                <c:pt idx="2">
                  <c:v>20074</c:v>
                </c:pt>
                <c:pt idx="3">
                  <c:v>20081</c:v>
                </c:pt>
                <c:pt idx="4">
                  <c:v>20084</c:v>
                </c:pt>
                <c:pt idx="5">
                  <c:v>20091</c:v>
                </c:pt>
              </c:numCache>
            </c:numRef>
          </c:val>
        </c:ser>
        <c:ser>
          <c:idx val="3"/>
          <c:order val="3"/>
          <c:tx>
            <c:strRef>
              <c:f>'06.2009 summary'!$C$38</c:f>
              <c:strCache>
                <c:ptCount val="1"/>
              </c:strCache>
            </c:strRef>
          </c:tx>
          <c:spPr>
            <a:ln>
              <a:noFill/>
            </a:ln>
          </c:spPr>
          <c:marker>
            <c:symbol val="none"/>
          </c:marker>
          <c:dLbls>
            <c:dLbl>
              <c:idx val="0"/>
              <c:layout>
                <c:manualLayout>
                  <c:x val="-4.6487057580559862E-2"/>
                  <c:y val="6.7571290390970526E-2"/>
                </c:manualLayout>
              </c:layout>
              <c:showVal val="1"/>
            </c:dLbl>
            <c:dLbl>
              <c:idx val="1"/>
              <c:layout>
                <c:manualLayout>
                  <c:x val="-5.0713153724247353E-2"/>
                  <c:y val="0.12196387391966222"/>
                </c:manualLayout>
              </c:layout>
              <c:showVal val="1"/>
            </c:dLbl>
            <c:dLbl>
              <c:idx val="2"/>
              <c:layout>
                <c:manualLayout>
                  <c:x val="-5.1002158803049813E-2"/>
                  <c:y val="-2.1948776963428365E-2"/>
                </c:manualLayout>
              </c:layout>
              <c:showVal val="1"/>
            </c:dLbl>
            <c:dLbl>
              <c:idx val="3"/>
              <c:layout>
                <c:manualLayout>
                  <c:x val="-7.0892762810354032E-2"/>
                  <c:y val="1.4085338088399799E-2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accent3">
                        <a:lumMod val="75000"/>
                      </a:schemeClr>
                    </a:solidFill>
                  </a:defRPr>
                </a:pPr>
                <a:endParaRPr lang="en-US"/>
              </a:p>
            </c:txPr>
            <c:showVal val="1"/>
          </c:dLbls>
          <c:cat>
            <c:numRef>
              <c:f>'06.2009 summary'!$D$33:$I$33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</c:numCache>
            </c:numRef>
          </c:cat>
          <c:val>
            <c:numRef>
              <c:f>'06.2009 summary'!$D$38:$I$38</c:f>
              <c:numCache>
                <c:formatCode>General</c:formatCode>
                <c:ptCount val="6"/>
                <c:pt idx="0">
                  <c:v>20074</c:v>
                </c:pt>
                <c:pt idx="1">
                  <c:v>20081</c:v>
                </c:pt>
                <c:pt idx="2">
                  <c:v>20084</c:v>
                </c:pt>
                <c:pt idx="3">
                  <c:v>20091</c:v>
                </c:pt>
              </c:numCache>
            </c:numRef>
          </c:val>
        </c:ser>
        <c:marker val="1"/>
        <c:axId val="64803584"/>
        <c:axId val="64785408"/>
      </c:lineChart>
      <c:catAx>
        <c:axId val="647694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900"/>
                </a:pPr>
                <a:r>
                  <a:rPr lang="en-US" sz="900"/>
                  <a:t>By semester</a:t>
                </a:r>
                <a:r>
                  <a:rPr lang="en-US" sz="900" baseline="0"/>
                  <a:t> at Illinois State (1= first semester)</a:t>
                </a:r>
                <a:endParaRPr lang="en-US" sz="900"/>
              </a:p>
            </c:rich>
          </c:tx>
          <c:layout/>
        </c:title>
        <c:numFmt formatCode="General" sourceLinked="1"/>
        <c:tickLblPos val="nextTo"/>
        <c:crossAx val="64783872"/>
        <c:crosses val="autoZero"/>
        <c:auto val="1"/>
        <c:lblAlgn val="ctr"/>
        <c:lblOffset val="100"/>
      </c:catAx>
      <c:valAx>
        <c:axId val="64783872"/>
        <c:scaling>
          <c:orientation val="minMax"/>
        </c:scaling>
        <c:axPos val="l"/>
        <c:majorGridlines/>
        <c:numFmt formatCode="0.00" sourceLinked="1"/>
        <c:tickLblPos val="nextTo"/>
        <c:crossAx val="64769408"/>
        <c:crosses val="autoZero"/>
        <c:crossBetween val="between"/>
      </c:valAx>
      <c:valAx>
        <c:axId val="64785408"/>
        <c:scaling>
          <c:orientation val="minMax"/>
        </c:scaling>
        <c:axPos val="r"/>
        <c:numFmt formatCode="General" sourceLinked="1"/>
        <c:majorTickMark val="none"/>
        <c:tickLblPos val="none"/>
        <c:crossAx val="64803584"/>
        <c:crosses val="max"/>
        <c:crossBetween val="between"/>
      </c:valAx>
      <c:catAx>
        <c:axId val="64803584"/>
        <c:scaling>
          <c:orientation val="minMax"/>
        </c:scaling>
        <c:delete val="1"/>
        <c:axPos val="b"/>
        <c:numFmt formatCode="General" sourceLinked="1"/>
        <c:tickLblPos val="none"/>
        <c:crossAx val="64785408"/>
        <c:crosses val="autoZero"/>
        <c:auto val="1"/>
        <c:lblAlgn val="ctr"/>
        <c:lblOffset val="100"/>
      </c:catAx>
    </c:plotArea>
    <c:legend>
      <c:legendPos val="r"/>
      <c:layout>
        <c:manualLayout>
          <c:xMode val="edge"/>
          <c:yMode val="edge"/>
          <c:x val="0.79857360936063659"/>
          <c:y val="0.24352285368453788"/>
          <c:w val="0.19508724642383268"/>
          <c:h val="0.45769844647797403"/>
        </c:manualLayout>
      </c:layout>
    </c:legend>
    <c:plotVisOnly val="1"/>
  </c:chart>
  <c:spPr>
    <a:ln>
      <a:noFill/>
    </a:ln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Graduates, by</a:t>
            </a:r>
            <a:r>
              <a:rPr lang="en-US" baseline="0" dirty="0"/>
              <a:t> admit class</a:t>
            </a:r>
            <a:endParaRPr lang="en-US" dirty="0"/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tx>
            <c:strRef>
              <c:f>Sheet3!$B$2</c:f>
              <c:strCache>
                <c:ptCount val="1"/>
                <c:pt idx="0">
                  <c:v>% of admits</c:v>
                </c:pt>
              </c:strCache>
            </c:strRef>
          </c:tx>
          <c:cat>
            <c:strRef>
              <c:f>Sheet3!$A$3:$A$7</c:f>
              <c:strCache>
                <c:ptCount val="5"/>
                <c:pt idx="0">
                  <c:v>Freshman</c:v>
                </c:pt>
                <c:pt idx="1">
                  <c:v>Sophomore</c:v>
                </c:pt>
                <c:pt idx="2">
                  <c:v>Junior</c:v>
                </c:pt>
                <c:pt idx="3">
                  <c:v>Senior</c:v>
                </c:pt>
                <c:pt idx="4">
                  <c:v>  Total</c:v>
                </c:pt>
              </c:strCache>
            </c:strRef>
          </c:cat>
          <c:val>
            <c:numRef>
              <c:f>Sheet3!$B$3:$B$6</c:f>
              <c:numCache>
                <c:formatCode>0%</c:formatCode>
                <c:ptCount val="4"/>
                <c:pt idx="0">
                  <c:v>0.59459459459459463</c:v>
                </c:pt>
                <c:pt idx="1">
                  <c:v>0.60132890365448532</c:v>
                </c:pt>
                <c:pt idx="2">
                  <c:v>0.69754253308128544</c:v>
                </c:pt>
                <c:pt idx="3">
                  <c:v>0.50746268656716409</c:v>
                </c:pt>
              </c:numCache>
            </c:numRef>
          </c:val>
        </c:ser>
        <c:dLbls>
          <c:showVal val="1"/>
        </c:dLbls>
        <c:axId val="64645760"/>
        <c:axId val="64655744"/>
      </c:barChart>
      <c:catAx>
        <c:axId val="64645760"/>
        <c:scaling>
          <c:orientation val="minMax"/>
        </c:scaling>
        <c:axPos val="b"/>
        <c:tickLblPos val="nextTo"/>
        <c:crossAx val="64655744"/>
        <c:crosses val="autoZero"/>
        <c:auto val="1"/>
        <c:lblAlgn val="ctr"/>
        <c:lblOffset val="100"/>
      </c:catAx>
      <c:valAx>
        <c:axId val="64655744"/>
        <c:scaling>
          <c:orientation val="minMax"/>
        </c:scaling>
        <c:axPos val="l"/>
        <c:majorGridlines/>
        <c:numFmt formatCode="0%" sourceLinked="1"/>
        <c:tickLblPos val="nextTo"/>
        <c:crossAx val="64645760"/>
        <c:crosses val="autoZero"/>
        <c:crossBetween val="between"/>
      </c:valAx>
    </c:plotArea>
    <c:plotVisOnly val="1"/>
  </c:chart>
  <c:txPr>
    <a:bodyPr/>
    <a:lstStyle/>
    <a:p>
      <a:pPr>
        <a:defRPr>
          <a:latin typeface="Lucida Sans" pitchFamily="34" charset="0"/>
        </a:defRPr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Fall 2004 new </a:t>
            </a:r>
            <a:r>
              <a:rPr lang="en-US" sz="1200" dirty="0" smtClean="0"/>
              <a:t>transfers</a:t>
            </a:r>
          </a:p>
          <a:p>
            <a:pPr>
              <a:defRPr sz="1200"/>
            </a:pPr>
            <a:r>
              <a:rPr lang="en-US" sz="1200" dirty="0" smtClean="0"/>
              <a:t>admitted </a:t>
            </a:r>
            <a:r>
              <a:rPr lang="en-US" sz="1200" dirty="0"/>
              <a:t>into major</a:t>
            </a:r>
          </a:p>
        </c:rich>
      </c:tx>
      <c:layout>
        <c:manualLayout>
          <c:xMode val="edge"/>
          <c:yMode val="edge"/>
          <c:x val="5.3289071820567878E-2"/>
          <c:y val="5.2343406398524514E-2"/>
        </c:manualLayout>
      </c:layout>
    </c:title>
    <c:plotArea>
      <c:layout>
        <c:manualLayout>
          <c:layoutTarget val="inner"/>
          <c:xMode val="edge"/>
          <c:yMode val="edge"/>
          <c:x val="6.4402171319494203E-2"/>
          <c:y val="0.27065510392282061"/>
          <c:w val="0.21053972798854687"/>
          <c:h val="0.62592892104703124"/>
        </c:manualLayout>
      </c:layout>
      <c:pieChart>
        <c:varyColors val="1"/>
        <c:ser>
          <c:idx val="0"/>
          <c:order val="0"/>
          <c:tx>
            <c:strRef>
              <c:f>'2004 grad summary'!$U$112</c:f>
              <c:strCache>
                <c:ptCount val="1"/>
                <c:pt idx="0">
                  <c:v>Admitted into major</c:v>
                </c:pt>
              </c:strCache>
            </c:strRef>
          </c:tx>
          <c:dLbls>
            <c:dLblPos val="ctr"/>
            <c:showVal val="1"/>
            <c:showPercent val="1"/>
            <c:separator>
</c:separator>
            <c:showLeaderLines val="1"/>
          </c:dLbls>
          <c:cat>
            <c:strRef>
              <c:f>'2004 grad summary'!$V$110:$X$110</c:f>
              <c:strCache>
                <c:ptCount val="3"/>
                <c:pt idx="0">
                  <c:v>Graduated</c:v>
                </c:pt>
                <c:pt idx="1">
                  <c:v>Left, came back, then graduated</c:v>
                </c:pt>
                <c:pt idx="2">
                  <c:v>Left without graduating</c:v>
                </c:pt>
              </c:strCache>
            </c:strRef>
          </c:cat>
          <c:val>
            <c:numRef>
              <c:f>'2004 grad summary'!$V$112:$X$112</c:f>
              <c:numCache>
                <c:formatCode>General</c:formatCode>
                <c:ptCount val="3"/>
                <c:pt idx="0">
                  <c:v>966</c:v>
                </c:pt>
                <c:pt idx="1">
                  <c:v>39</c:v>
                </c:pt>
                <c:pt idx="2">
                  <c:v>381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37154712479121926"/>
          <c:y val="0.32123927076682984"/>
          <c:w val="0.21664387974230503"/>
          <c:h val="0.50779137405121655"/>
        </c:manualLayout>
      </c:layout>
      <c:txPr>
        <a:bodyPr/>
        <a:lstStyle/>
        <a:p>
          <a:pPr>
            <a:defRPr sz="1000"/>
          </a:pPr>
          <a:endParaRPr lang="en-US"/>
        </a:p>
      </c:txPr>
    </c:legend>
    <c:plotVisOnly val="1"/>
  </c:chart>
  <c:spPr>
    <a:noFill/>
    <a:ln>
      <a:solidFill>
        <a:srgbClr val="4F81BD"/>
      </a:solidFill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Fall 2004 new </a:t>
            </a:r>
            <a:r>
              <a:rPr lang="en-US" sz="1200" dirty="0" smtClean="0"/>
              <a:t>transfers</a:t>
            </a:r>
          </a:p>
          <a:p>
            <a:pPr>
              <a:defRPr sz="1200"/>
            </a:pPr>
            <a:r>
              <a:rPr lang="en-US" sz="1200" baseline="0" dirty="0" smtClean="0"/>
              <a:t> a</a:t>
            </a:r>
            <a:r>
              <a:rPr lang="en-US" sz="1200" dirty="0" smtClean="0"/>
              <a:t>dmitted </a:t>
            </a:r>
            <a:r>
              <a:rPr lang="en-US" sz="1200" dirty="0"/>
              <a:t>as undeclared</a:t>
            </a:r>
          </a:p>
        </c:rich>
      </c:tx>
      <c:layout>
        <c:manualLayout>
          <c:xMode val="edge"/>
          <c:yMode val="edge"/>
          <c:x val="0.36501514233797705"/>
          <c:y val="4.9852805561466977E-2"/>
        </c:manualLayout>
      </c:layout>
    </c:title>
    <c:plotArea>
      <c:layout>
        <c:manualLayout>
          <c:layoutTarget val="inner"/>
          <c:xMode val="edge"/>
          <c:yMode val="edge"/>
          <c:x val="0.40467721582879068"/>
          <c:y val="0.23996169397744219"/>
          <c:w val="0.42218478699777939"/>
          <c:h val="0.59334078172660776"/>
        </c:manualLayout>
      </c:layout>
      <c:pieChart>
        <c:varyColors val="1"/>
        <c:ser>
          <c:idx val="0"/>
          <c:order val="0"/>
          <c:tx>
            <c:strRef>
              <c:f>'2004 grad summary'!$U$111</c:f>
              <c:strCache>
                <c:ptCount val="1"/>
                <c:pt idx="0">
                  <c:v>Admitted as undeclared</c:v>
                </c:pt>
              </c:strCache>
            </c:strRef>
          </c:tx>
          <c:dLbls>
            <c:dLblPos val="ctr"/>
            <c:showVal val="1"/>
            <c:showPercent val="1"/>
            <c:separator>
</c:separator>
            <c:showLeaderLines val="1"/>
          </c:dLbls>
          <c:cat>
            <c:strRef>
              <c:f>'2004 grad summary'!$V$110:$X$110</c:f>
              <c:strCache>
                <c:ptCount val="3"/>
                <c:pt idx="0">
                  <c:v>Graduated</c:v>
                </c:pt>
                <c:pt idx="1">
                  <c:v>Left, came back, then graduated</c:v>
                </c:pt>
                <c:pt idx="2">
                  <c:v>Left without graduating</c:v>
                </c:pt>
              </c:strCache>
            </c:strRef>
          </c:cat>
          <c:val>
            <c:numRef>
              <c:f>'2004 grad summary'!$V$111:$X$111</c:f>
              <c:numCache>
                <c:formatCode>General</c:formatCode>
                <c:ptCount val="3"/>
                <c:pt idx="0">
                  <c:v>234</c:v>
                </c:pt>
                <c:pt idx="1">
                  <c:v>15</c:v>
                </c:pt>
                <c:pt idx="2">
                  <c:v>203</c:v>
                </c:pt>
              </c:numCache>
            </c:numRef>
          </c:val>
        </c:ser>
        <c:firstSliceAng val="0"/>
      </c:pieChart>
    </c:plotArea>
    <c:plotVisOnly val="1"/>
  </c:chart>
  <c:spPr>
    <a:noFill/>
    <a:ln>
      <a:noFill/>
    </a:ln>
    <a:effectLst>
      <a:outerShdw blurRad="50800" dist="38100" dir="2700000" algn="tl" rotWithShape="0">
        <a:prstClr val="black">
          <a:alpha val="40000"/>
        </a:prstClr>
      </a:outerShdw>
    </a:effectLst>
  </c:sp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45DF4E-0DDE-48A1-8479-01F963EB06D9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8D7A65-E797-46E1-A41E-BF25520440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compared Fall 06 freshman to Fall 07 transfers.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7A65-E797-46E1-A41E-BF25520440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8D7A65-E797-46E1-A41E-BF25520440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none" spc="250" baseline="0">
                <a:solidFill>
                  <a:schemeClr val="tx2"/>
                </a:solidFill>
                <a:latin typeface="Lucida Sans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ctr" anchorCtr="0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92C50B1-9B61-41FB-A02A-D66B1A6E7D66}" type="datetimeFigureOut">
              <a:rPr lang="en-US" smtClean="0"/>
              <a:pPr/>
              <a:t>1/29/2010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49333CD-5B9A-4706-ACC0-973A9521992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body" idx="1"/>
          </p:nvPr>
        </p:nvSpPr>
        <p:spPr>
          <a:xfrm>
            <a:off x="1295400" y="3429000"/>
            <a:ext cx="6480174" cy="1673225"/>
          </a:xfrm>
        </p:spPr>
        <p:txBody>
          <a:bodyPr>
            <a:normAutofit lnSpcReduction="10000"/>
          </a:bodyPr>
          <a:lstStyle/>
          <a:p>
            <a:r>
              <a:rPr lang="en-US" sz="3600" dirty="0" smtClean="0">
                <a:solidFill>
                  <a:schemeClr val="tx1"/>
                </a:solidFill>
              </a:rPr>
              <a:t>Illinois State University transfer student overview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762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65000"/>
                  </a:schemeClr>
                </a:solidFill>
              </a:rPr>
              <a:t>Spring Advisor Day 2010</a:t>
            </a:r>
            <a:endParaRPr lang="en-US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438400"/>
            <a:ext cx="7772400" cy="1524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Transfer Graduation rates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4713" y="685800"/>
            <a:ext cx="7772400" cy="1524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Transfer Graduation rates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Chart 5"/>
          <p:cNvGraphicFramePr/>
          <p:nvPr/>
        </p:nvGraphicFramePr>
        <p:xfrm>
          <a:off x="4191000" y="2743200"/>
          <a:ext cx="4095751" cy="32194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667000"/>
            <a:ext cx="3182605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1219200" y="4648200"/>
            <a:ext cx="1447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As of May </a:t>
            </a:r>
            <a:r>
              <a:rPr lang="en-US" sz="1100" dirty="0" smtClean="0">
                <a:latin typeface="+mj-lt"/>
              </a:rPr>
              <a:t>2009</a:t>
            </a:r>
            <a:endParaRPr lang="en-US" sz="11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556374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Of the students who graduated</a:t>
            </a:r>
          </a:p>
          <a:p>
            <a:pPr algn="l"/>
            <a:r>
              <a:rPr lang="en-US" dirty="0" smtClean="0"/>
              <a:t>	(68% of Fall 2004 transfers):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55% graduated in same major as admitted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25% graduated in a different major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20% initially admitted as undeclared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4713" y="685800"/>
            <a:ext cx="7772400" cy="1524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Transfer Graduation rates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C:\Documents and Settings\jahuber\Local Settings\Temporary Internet Files\Content.IE5\CLOQWG93\MCj0413710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4953000"/>
            <a:ext cx="1322290" cy="1339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556374" cy="1828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Of the students who did not graduate</a:t>
            </a:r>
          </a:p>
          <a:p>
            <a:pPr algn="l"/>
            <a:r>
              <a:rPr lang="en-US" dirty="0" smtClean="0"/>
              <a:t>	(32% of Fall 2004 transfers):</a:t>
            </a:r>
          </a:p>
          <a:p>
            <a:pPr algn="l"/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58% did not return for the second year</a:t>
            </a:r>
          </a:p>
          <a:p>
            <a:pPr algn="l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4713" y="685800"/>
            <a:ext cx="7772400" cy="1524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Transfer Graduation rates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/>
        </p:nvGraphicFramePr>
        <p:xfrm>
          <a:off x="304800" y="2895600"/>
          <a:ext cx="83820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/>
          <p:nvPr/>
        </p:nvGraphicFramePr>
        <p:xfrm>
          <a:off x="4724400" y="2895600"/>
          <a:ext cx="39624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 anchor="ctr" anchorCtr="0">
            <a:normAutofit/>
          </a:bodyPr>
          <a:lstStyle/>
          <a:p>
            <a:pPr>
              <a:buFontTx/>
              <a:buNone/>
            </a:pPr>
            <a:r>
              <a:rPr lang="en-US" dirty="0" smtClean="0"/>
              <a:t>Transfer Graduation rates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819400"/>
            <a:ext cx="6480174" cy="2895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PEMC and EMAS evaluate:</a:t>
            </a:r>
          </a:p>
          <a:p>
            <a:pPr>
              <a:buFontTx/>
              <a:buChar char="-"/>
            </a:pPr>
            <a:r>
              <a:rPr lang="en-US" dirty="0" smtClean="0"/>
              <a:t>Applications received</a:t>
            </a:r>
          </a:p>
          <a:p>
            <a:pPr>
              <a:buFontTx/>
              <a:buChar char="-"/>
            </a:pPr>
            <a:r>
              <a:rPr lang="en-US" dirty="0" smtClean="0"/>
              <a:t>Students enrolled</a:t>
            </a:r>
          </a:p>
          <a:p>
            <a:pPr>
              <a:buFontTx/>
              <a:buChar char="-"/>
            </a:pPr>
            <a:r>
              <a:rPr lang="en-US" dirty="0" smtClean="0"/>
              <a:t>Enrollment targets</a:t>
            </a:r>
          </a:p>
          <a:p>
            <a:pPr>
              <a:buFontTx/>
              <a:buChar char="-"/>
            </a:pPr>
            <a:r>
              <a:rPr lang="en-US" dirty="0" smtClean="0"/>
              <a:t>Undeclared students</a:t>
            </a:r>
          </a:p>
          <a:p>
            <a:pPr>
              <a:buFontTx/>
              <a:buChar char="-"/>
            </a:pPr>
            <a:r>
              <a:rPr lang="en-US" dirty="0" smtClean="0"/>
              <a:t>Graduation rates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Questions?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95400" y="3048000"/>
            <a:ext cx="6480174" cy="1673225"/>
          </a:xfrm>
        </p:spPr>
        <p:txBody>
          <a:bodyPr anchor="ctr"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/>
              <a:t> ISU transfer student quick facts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Comparative GPA study</a:t>
            </a:r>
          </a:p>
          <a:p>
            <a:pPr algn="l">
              <a:buFont typeface="Arial" pitchFamily="34" charset="0"/>
              <a:buChar char="•"/>
            </a:pPr>
            <a:endParaRPr lang="en-US" dirty="0" smtClean="0"/>
          </a:p>
          <a:p>
            <a:pPr algn="l">
              <a:buFont typeface="Arial" pitchFamily="34" charset="0"/>
              <a:buChar char="•"/>
            </a:pPr>
            <a:r>
              <a:rPr lang="en-US" dirty="0" smtClean="0"/>
              <a:t> Graduation rates of transfer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topics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971800"/>
            <a:ext cx="6480174" cy="2209800"/>
          </a:xfrm>
        </p:spPr>
        <p:txBody>
          <a:bodyPr>
            <a:normAutofit/>
          </a:bodyPr>
          <a:lstStyle/>
          <a:p>
            <a:pPr algn="l"/>
            <a:r>
              <a:rPr lang="en-US" u="sng" dirty="0" smtClean="0"/>
              <a:t>Fall semester enrollment</a:t>
            </a:r>
            <a:r>
              <a:rPr lang="en-US" dirty="0" smtClean="0"/>
              <a:t> – 1,700–1,900</a:t>
            </a:r>
          </a:p>
          <a:p>
            <a:pPr algn="l"/>
            <a:r>
              <a:rPr lang="en-US" u="sng" dirty="0" smtClean="0"/>
              <a:t>Spring semester</a:t>
            </a:r>
            <a:r>
              <a:rPr lang="en-US" dirty="0" smtClean="0"/>
              <a:t> – 500–600</a:t>
            </a:r>
          </a:p>
          <a:p>
            <a:endParaRPr lang="en-US" dirty="0" smtClean="0"/>
          </a:p>
          <a:p>
            <a:r>
              <a:rPr lang="en-US" dirty="0" smtClean="0"/>
              <a:t>Approximately 35% of total undergraduates began as transfer students.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students at Illinois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sz="quarter" idx="4294967295"/>
          </p:nvPr>
        </p:nvGraphicFramePr>
        <p:xfrm>
          <a:off x="1752600" y="2743200"/>
          <a:ext cx="5486400" cy="31704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9776"/>
                <a:gridCol w="2706624"/>
              </a:tblGrid>
              <a:tr h="914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College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% undergrads who entered as transfer students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28158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College of Applied Science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Technology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46%</a:t>
                      </a:r>
                    </a:p>
                  </a:txBody>
                  <a:tcPr marL="9525" marR="9525" marT="9525" marB="0" anchor="ctr"/>
                </a:tc>
              </a:tr>
              <a:tr h="36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College of Arts and Sciences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34%</a:t>
                      </a:r>
                    </a:p>
                  </a:txBody>
                  <a:tcPr marL="9525" marR="9525" marT="9525" marB="0" anchor="ctr"/>
                </a:tc>
              </a:tr>
              <a:tr h="36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College of Business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26%</a:t>
                      </a:r>
                    </a:p>
                  </a:txBody>
                  <a:tcPr marL="9525" marR="9525" marT="9525" marB="0" anchor="ctr"/>
                </a:tc>
              </a:tr>
              <a:tr h="36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College of Education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27%</a:t>
                      </a:r>
                    </a:p>
                  </a:txBody>
                  <a:tcPr marL="9525" marR="9525" marT="9525" marB="0" anchor="ctr"/>
                </a:tc>
              </a:tr>
              <a:tr h="36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College of Fine Arts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32%</a:t>
                      </a:r>
                    </a:p>
                  </a:txBody>
                  <a:tcPr marL="9525" marR="9525" marT="9525" marB="0" anchor="ctr"/>
                </a:tc>
              </a:tr>
              <a:tr h="363965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Mennonite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College of Nursing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35%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Transfer students at Illinois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1368426" y="2822575"/>
            <a:ext cx="6480174" cy="3121025"/>
          </a:xfrm>
        </p:spPr>
        <p:txBody>
          <a:bodyPr>
            <a:noAutofit/>
          </a:bodyPr>
          <a:lstStyle/>
          <a:p>
            <a:pPr algn="l"/>
            <a:r>
              <a:rPr lang="en-US" dirty="0" smtClean="0"/>
              <a:t>Fall 2009 – Nearly 5,000 applications submitted for an enrollment of 1,926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Of the enrolled transfer students:  </a:t>
            </a:r>
          </a:p>
          <a:p>
            <a:pPr lvl="1"/>
            <a:r>
              <a:rPr lang="en-US" sz="1600" dirty="0" smtClean="0">
                <a:latin typeface="+mj-lt"/>
              </a:rPr>
              <a:t>Community colleges – 75%  </a:t>
            </a:r>
          </a:p>
          <a:p>
            <a:pPr lvl="1"/>
            <a:r>
              <a:rPr lang="en-US" sz="1600" dirty="0" smtClean="0">
                <a:latin typeface="+mj-lt"/>
              </a:rPr>
              <a:t>4-year institutions – 23%</a:t>
            </a:r>
          </a:p>
          <a:p>
            <a:pPr lvl="1"/>
            <a:r>
              <a:rPr lang="en-US" sz="1600" dirty="0" smtClean="0">
                <a:latin typeface="+mj-lt"/>
              </a:rPr>
              <a:t>2</a:t>
            </a:r>
            <a:r>
              <a:rPr lang="en-US" sz="1600" baseline="30000" dirty="0" smtClean="0">
                <a:latin typeface="+mj-lt"/>
              </a:rPr>
              <a:t>nd</a:t>
            </a:r>
            <a:r>
              <a:rPr lang="en-US" sz="1600" dirty="0" smtClean="0">
                <a:latin typeface="+mj-lt"/>
              </a:rPr>
              <a:t> bachelor students – 2% </a:t>
            </a:r>
          </a:p>
          <a:p>
            <a:pPr algn="l">
              <a:buNone/>
            </a:pPr>
            <a:endParaRPr lang="en-US" dirty="0" smtClean="0"/>
          </a:p>
          <a:p>
            <a:pPr algn="l"/>
            <a:r>
              <a:rPr lang="en-US" dirty="0" smtClean="0"/>
              <a:t>Academic profile – Average GPA is over 3.00</a:t>
            </a:r>
          </a:p>
          <a:p>
            <a:pPr lvl="1"/>
            <a:endParaRPr lang="en-US" sz="1600" dirty="0" smtClean="0">
              <a:latin typeface="+mj-lt"/>
            </a:endParaRPr>
          </a:p>
          <a:p>
            <a:pPr lvl="1">
              <a:buNone/>
            </a:pPr>
            <a:endParaRPr lang="en-US" sz="1600" dirty="0" smtClean="0"/>
          </a:p>
          <a:p>
            <a:pPr algn="l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students at</a:t>
            </a:r>
            <a:r>
              <a:rPr lang="en-US" baseline="0" dirty="0" smtClean="0"/>
              <a:t> Illinois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students at Illinois State University</a:t>
            </a:r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600200" y="2590800"/>
          <a:ext cx="5943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533400" y="2438400"/>
            <a:ext cx="7772400" cy="1524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Transfer GPA Study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480174" cy="2209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 smtClean="0"/>
              <a:t>Fall 2006 native freshman students (3,200)</a:t>
            </a:r>
          </a:p>
          <a:p>
            <a:pPr algn="l"/>
            <a:r>
              <a:rPr lang="en-US" dirty="0" smtClean="0"/>
              <a:t>Fall 2007 transfer students (1,700)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Examined semester and cumulative GPAs of students during Summer 2009.  </a:t>
            </a:r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Results hold true for nearly every college and are comparable to the previous year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GPA study </a:t>
            </a:r>
            <a:br>
              <a:rPr lang="en-US" dirty="0" smtClean="0"/>
            </a:br>
            <a:r>
              <a:rPr lang="en-US" dirty="0" smtClean="0"/>
              <a:t>(Transfer and Freshman comparison)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Average semester GPA</a:t>
            </a:r>
          </a:p>
          <a:p>
            <a:endParaRPr lang="en-US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3276600"/>
          <a:ext cx="6781800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2"/>
          <p:cNvSpPr txBox="1">
            <a:spLocks/>
          </p:cNvSpPr>
          <p:nvPr/>
        </p:nvSpPr>
        <p:spPr>
          <a:xfrm>
            <a:off x="762000" y="533400"/>
            <a:ext cx="7772400" cy="1524000"/>
          </a:xfrm>
          <a:prstGeom prst="rect">
            <a:avLst/>
          </a:prstGeom>
        </p:spPr>
        <p:txBody>
          <a:bodyPr vert="horz" anchor="ctr" anchorCtr="0"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GPA study </a:t>
            </a:r>
            <a:b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4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(Transfer and Freshman comparison)</a:t>
            </a:r>
            <a:endParaRPr kumimoji="0" lang="en-US" sz="42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ustom 1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A8422A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614</TotalTime>
  <Words>324</Words>
  <Application>Microsoft Office PowerPoint</Application>
  <PresentationFormat>On-screen Show (4:3)</PresentationFormat>
  <Paragraphs>102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Civic</vt:lpstr>
      <vt:lpstr>Spring Advisor Day 2010</vt:lpstr>
      <vt:lpstr>Today’s topics</vt:lpstr>
      <vt:lpstr>Transfer students at Illinois State University</vt:lpstr>
      <vt:lpstr>Transfer students at Illinois State University</vt:lpstr>
      <vt:lpstr>Transfer students at Illinois State University</vt:lpstr>
      <vt:lpstr>Transfer students at Illinois State University</vt:lpstr>
      <vt:lpstr>Slide 7</vt:lpstr>
      <vt:lpstr>GPA study  (Transfer and Freshman comparison)</vt:lpstr>
      <vt:lpstr>Slide 9</vt:lpstr>
      <vt:lpstr>Slide 10</vt:lpstr>
      <vt:lpstr> </vt:lpstr>
      <vt:lpstr> </vt:lpstr>
      <vt:lpstr> </vt:lpstr>
      <vt:lpstr>Transfer Graduation rates</vt:lpstr>
      <vt:lpstr>Thank you!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for Success Spring Advisor Day 2010</dc:title>
  <dc:creator>jahuber</dc:creator>
  <cp:lastModifiedBy>jahuber</cp:lastModifiedBy>
  <cp:revision>75</cp:revision>
  <dcterms:created xsi:type="dcterms:W3CDTF">2010-01-28T14:15:08Z</dcterms:created>
  <dcterms:modified xsi:type="dcterms:W3CDTF">2010-01-29T20:19:41Z</dcterms:modified>
</cp:coreProperties>
</file>