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0" r:id="rId3"/>
    <p:sldId id="269" r:id="rId4"/>
    <p:sldId id="263" r:id="rId5"/>
    <p:sldId id="266" r:id="rId6"/>
    <p:sldId id="258" r:id="rId7"/>
    <p:sldId id="259" r:id="rId8"/>
    <p:sldId id="267" r:id="rId9"/>
    <p:sldId id="268" r:id="rId10"/>
    <p:sldId id="257" r:id="rId11"/>
    <p:sldId id="271"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latin typeface="Candara" panose="020E0502030303020204" pitchFamily="34" charset="0"/>
              </a:rPr>
              <a:t>“Which areas of your life have been negatively impacted by COVID-19?”</a:t>
            </a:r>
            <a:endParaRPr lang="en-US" dirty="0">
              <a:latin typeface="Candara" panose="020E0502030303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Areas of Life</c:v>
                </c:pt>
              </c:strCache>
            </c:strRef>
          </c:tx>
          <c:spPr>
            <a:solidFill>
              <a:schemeClr val="dk1">
                <a:tint val="88500"/>
              </a:schemeClr>
            </a:solidFill>
            <a:ln>
              <a:noFill/>
            </a:ln>
            <a:effectLst/>
          </c:spPr>
          <c:invertIfNegative val="0"/>
          <c:cat>
            <c:strRef>
              <c:f>Sheet1!$A$2:$A$15</c:f>
              <c:strCache>
                <c:ptCount val="14"/>
                <c:pt idx="0">
                  <c:v>*Academics</c:v>
                </c:pt>
                <c:pt idx="1">
                  <c:v>Career/Employment</c:v>
                </c:pt>
                <c:pt idx="2">
                  <c:v>Discrimination/Harassment</c:v>
                </c:pt>
                <c:pt idx="3">
                  <c:v>Financial</c:v>
                </c:pt>
                <c:pt idx="4">
                  <c:v>Food or housing insecurity</c:v>
                </c:pt>
                <c:pt idx="5">
                  <c:v>Grief/loss </c:v>
                </c:pt>
                <c:pt idx="6">
                  <c:v>Health concern (others)</c:v>
                </c:pt>
                <c:pt idx="7">
                  <c:v>Health concerns (self)</c:v>
                </c:pt>
                <c:pt idx="8">
                  <c:v>*Loneliess or isolation</c:v>
                </c:pt>
                <c:pt idx="9">
                  <c:v>*Mental health</c:v>
                </c:pt>
                <c:pt idx="10">
                  <c:v>*Missed experinces or opportunities</c:v>
                </c:pt>
                <c:pt idx="11">
                  <c:v>*Motivation or focus</c:v>
                </c:pt>
                <c:pt idx="12">
                  <c:v>Relationships</c:v>
                </c:pt>
                <c:pt idx="13">
                  <c:v>Other</c:v>
                </c:pt>
              </c:strCache>
            </c:strRef>
          </c:cat>
          <c:val>
            <c:numRef>
              <c:f>Sheet1!$B$2:$B$15</c:f>
              <c:numCache>
                <c:formatCode>0%</c:formatCode>
                <c:ptCount val="14"/>
                <c:pt idx="0">
                  <c:v>0.56000000000000005</c:v>
                </c:pt>
                <c:pt idx="1">
                  <c:v>0.28000000000000003</c:v>
                </c:pt>
                <c:pt idx="2">
                  <c:v>0.02</c:v>
                </c:pt>
                <c:pt idx="3">
                  <c:v>0.28000000000000003</c:v>
                </c:pt>
                <c:pt idx="4">
                  <c:v>7.0000000000000007E-2</c:v>
                </c:pt>
                <c:pt idx="5">
                  <c:v>0.1</c:v>
                </c:pt>
                <c:pt idx="6">
                  <c:v>0.21</c:v>
                </c:pt>
                <c:pt idx="7">
                  <c:v>0.2</c:v>
                </c:pt>
                <c:pt idx="8">
                  <c:v>0.53</c:v>
                </c:pt>
                <c:pt idx="9">
                  <c:v>0.67</c:v>
                </c:pt>
                <c:pt idx="10">
                  <c:v>0.5</c:v>
                </c:pt>
                <c:pt idx="11">
                  <c:v>0.54</c:v>
                </c:pt>
                <c:pt idx="12">
                  <c:v>0.36</c:v>
                </c:pt>
                <c:pt idx="13">
                  <c:v>0.01</c:v>
                </c:pt>
              </c:numCache>
            </c:numRef>
          </c:val>
          <c:extLst>
            <c:ext xmlns:c16="http://schemas.microsoft.com/office/drawing/2014/chart" uri="{C3380CC4-5D6E-409C-BE32-E72D297353CC}">
              <c16:uniqueId val="{00000000-68CC-4096-A991-103C9805EBED}"/>
            </c:ext>
          </c:extLst>
        </c:ser>
        <c:dLbls>
          <c:showLegendKey val="0"/>
          <c:showVal val="0"/>
          <c:showCatName val="0"/>
          <c:showSerName val="0"/>
          <c:showPercent val="0"/>
          <c:showBubbleSize val="0"/>
        </c:dLbls>
        <c:gapWidth val="219"/>
        <c:overlap val="-27"/>
        <c:axId val="382617759"/>
        <c:axId val="382622335"/>
      </c:barChart>
      <c:catAx>
        <c:axId val="38261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622335"/>
        <c:crossesAt val="0"/>
        <c:auto val="1"/>
        <c:lblAlgn val="ctr"/>
        <c:lblOffset val="100"/>
        <c:noMultiLvlLbl val="0"/>
      </c:catAx>
      <c:valAx>
        <c:axId val="38262233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617759"/>
        <c:crosses val="autoZero"/>
        <c:crossBetween val="between"/>
        <c:majorUnit val="0.2"/>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324EF-F258-45F1-84C4-00DB28F7B54D}" type="doc">
      <dgm:prSet loTypeId="urn:microsoft.com/office/officeart/2016/7/layout/LinearArrowProcessNumbered" loCatId="process" qsTypeId="urn:microsoft.com/office/officeart/2005/8/quickstyle/simple1" qsCatId="simple" csTypeId="urn:microsoft.com/office/officeart/2005/8/colors/colorful1" csCatId="colorful" phldr="1"/>
      <dgm:spPr/>
    </dgm:pt>
    <dgm:pt modelId="{5E0EC87E-EFBD-4EF4-B122-2DFEDFD079F6}">
      <dgm:prSet phldrT="[Text]"/>
      <dgm:spPr>
        <a:solidFill>
          <a:schemeClr val="bg1">
            <a:lumMod val="85000"/>
            <a:alpha val="90000"/>
          </a:schemeClr>
        </a:solidFill>
        <a:ln>
          <a:solidFill>
            <a:schemeClr val="tx1">
              <a:alpha val="90000"/>
            </a:schemeClr>
          </a:solidFill>
        </a:ln>
      </dgm:spPr>
      <dgm:t>
        <a:bodyPr/>
        <a:lstStyle/>
        <a:p>
          <a:pPr>
            <a:buNone/>
          </a:pPr>
          <a:r>
            <a:rPr lang="en-US" dirty="0">
              <a:latin typeface="Candara" panose="020E0502030303020204" pitchFamily="34" charset="0"/>
            </a:rPr>
            <a:t>Call (8-3655) or walk in (320 SSB) to schedule 30-minute triage appointment</a:t>
          </a:r>
        </a:p>
      </dgm:t>
    </dgm:pt>
    <dgm:pt modelId="{0DFDBC9A-63B1-4103-A50C-ADD4DA1A3DE2}" type="parTrans" cxnId="{69EE2FEA-A156-4746-82D9-070741126419}">
      <dgm:prSet/>
      <dgm:spPr/>
      <dgm:t>
        <a:bodyPr/>
        <a:lstStyle/>
        <a:p>
          <a:endParaRPr lang="en-US"/>
        </a:p>
      </dgm:t>
    </dgm:pt>
    <dgm:pt modelId="{D76CD7E7-C4BD-46FD-8D75-5EF9843F97A4}" type="sibTrans" cxnId="{69EE2FEA-A156-4746-82D9-070741126419}">
      <dgm:prSet phldrT="1"/>
      <dgm:spPr>
        <a:solidFill>
          <a:srgbClr val="FF0000"/>
        </a:solidFill>
        <a:ln>
          <a:solidFill>
            <a:srgbClr val="FF0000"/>
          </a:solidFill>
        </a:ln>
      </dgm:spPr>
      <dgm:t>
        <a:bodyPr/>
        <a:lstStyle/>
        <a:p>
          <a:r>
            <a:rPr lang="en-US"/>
            <a:t>1</a:t>
          </a:r>
        </a:p>
      </dgm:t>
    </dgm:pt>
    <dgm:pt modelId="{F020C1E5-1022-4E65-9FCC-C654E78D1539}">
      <dgm:prSet phldrT="[Text]"/>
      <dgm:spPr>
        <a:solidFill>
          <a:schemeClr val="bg1">
            <a:lumMod val="85000"/>
            <a:alpha val="90000"/>
          </a:schemeClr>
        </a:solidFill>
        <a:ln>
          <a:solidFill>
            <a:schemeClr val="tx1">
              <a:alpha val="90000"/>
            </a:schemeClr>
          </a:solidFill>
        </a:ln>
      </dgm:spPr>
      <dgm:t>
        <a:bodyPr/>
        <a:lstStyle/>
        <a:p>
          <a:pPr>
            <a:buNone/>
          </a:pPr>
          <a:r>
            <a:rPr lang="en-US" dirty="0">
              <a:latin typeface="Candara" panose="020E0502030303020204" pitchFamily="34" charset="0"/>
            </a:rPr>
            <a:t>Receive appointment reminder with a link for paperwork to be completed prior to the start of the triage</a:t>
          </a:r>
        </a:p>
      </dgm:t>
    </dgm:pt>
    <dgm:pt modelId="{9BD19B52-8DFB-42AB-B3A6-52470C62741D}" type="parTrans" cxnId="{EE22E72D-75E3-4BA7-8F68-2D195F4DC91C}">
      <dgm:prSet/>
      <dgm:spPr/>
      <dgm:t>
        <a:bodyPr/>
        <a:lstStyle/>
        <a:p>
          <a:endParaRPr lang="en-US"/>
        </a:p>
      </dgm:t>
    </dgm:pt>
    <dgm:pt modelId="{47F396EB-4411-4E6A-A201-886C381E07BC}" type="sibTrans" cxnId="{EE22E72D-75E3-4BA7-8F68-2D195F4DC91C}">
      <dgm:prSet phldrT="2"/>
      <dgm:spPr>
        <a:solidFill>
          <a:srgbClr val="FF0000"/>
        </a:solidFill>
        <a:ln>
          <a:solidFill>
            <a:srgbClr val="FF0000"/>
          </a:solidFill>
        </a:ln>
      </dgm:spPr>
      <dgm:t>
        <a:bodyPr/>
        <a:lstStyle/>
        <a:p>
          <a:r>
            <a:rPr lang="en-US" dirty="0"/>
            <a:t>2</a:t>
          </a:r>
        </a:p>
      </dgm:t>
    </dgm:pt>
    <dgm:pt modelId="{26B9B8EF-95B5-4243-817B-653CBD794995}">
      <dgm:prSet phldrT="[Text]"/>
      <dgm:spPr>
        <a:solidFill>
          <a:schemeClr val="bg1">
            <a:lumMod val="85000"/>
            <a:alpha val="90000"/>
          </a:schemeClr>
        </a:solidFill>
        <a:ln>
          <a:solidFill>
            <a:schemeClr val="tx1">
              <a:alpha val="90000"/>
            </a:schemeClr>
          </a:solidFill>
        </a:ln>
      </dgm:spPr>
      <dgm:t>
        <a:bodyPr/>
        <a:lstStyle/>
        <a:p>
          <a:pPr>
            <a:buNone/>
          </a:pPr>
          <a:r>
            <a:rPr lang="en-US" dirty="0">
              <a:latin typeface="Candara" panose="020E0502030303020204" pitchFamily="34" charset="0"/>
            </a:rPr>
            <a:t>Receive Zoom invite for triage appointment at the start of the appointment</a:t>
          </a:r>
        </a:p>
      </dgm:t>
    </dgm:pt>
    <dgm:pt modelId="{23620C38-F7B4-4AB0-B639-5C1E8A6585FC}" type="parTrans" cxnId="{753E61C2-E1EB-4388-AD0F-200968EE95A0}">
      <dgm:prSet/>
      <dgm:spPr/>
      <dgm:t>
        <a:bodyPr/>
        <a:lstStyle/>
        <a:p>
          <a:endParaRPr lang="en-US"/>
        </a:p>
      </dgm:t>
    </dgm:pt>
    <dgm:pt modelId="{C5340CDF-6D70-46D3-BD65-DE3BF90CEC88}" type="sibTrans" cxnId="{753E61C2-E1EB-4388-AD0F-200968EE95A0}">
      <dgm:prSet phldrT="3"/>
      <dgm:spPr>
        <a:solidFill>
          <a:srgbClr val="FF0000"/>
        </a:solidFill>
        <a:ln>
          <a:solidFill>
            <a:srgbClr val="FF0000"/>
          </a:solidFill>
        </a:ln>
      </dgm:spPr>
      <dgm:t>
        <a:bodyPr/>
        <a:lstStyle/>
        <a:p>
          <a:r>
            <a:rPr lang="en-US"/>
            <a:t>3</a:t>
          </a:r>
        </a:p>
      </dgm:t>
    </dgm:pt>
    <dgm:pt modelId="{52C16543-8FE8-4306-8294-A103CA1C3C58}">
      <dgm:prSet phldrT="[Text]"/>
      <dgm:spPr>
        <a:solidFill>
          <a:schemeClr val="bg1">
            <a:lumMod val="85000"/>
            <a:alpha val="90000"/>
          </a:schemeClr>
        </a:solidFill>
        <a:ln>
          <a:solidFill>
            <a:schemeClr val="tx1">
              <a:alpha val="90000"/>
            </a:schemeClr>
          </a:solidFill>
        </a:ln>
      </dgm:spPr>
      <dgm:t>
        <a:bodyPr/>
        <a:lstStyle/>
        <a:p>
          <a:pPr>
            <a:buNone/>
          </a:pPr>
          <a:r>
            <a:rPr lang="en-US" dirty="0">
              <a:latin typeface="Candara" panose="020E0502030303020204" pitchFamily="34" charset="0"/>
            </a:rPr>
            <a:t>Attend triage </a:t>
          </a:r>
        </a:p>
      </dgm:t>
    </dgm:pt>
    <dgm:pt modelId="{8EB7864C-2D91-4998-A8EE-5FC3CD895721}" type="parTrans" cxnId="{CB4803FA-BBFF-4B49-AC64-133A5135D5DC}">
      <dgm:prSet/>
      <dgm:spPr/>
      <dgm:t>
        <a:bodyPr/>
        <a:lstStyle/>
        <a:p>
          <a:endParaRPr lang="en-US"/>
        </a:p>
      </dgm:t>
    </dgm:pt>
    <dgm:pt modelId="{35FC708C-0164-4D92-B38D-16396CFFFDC5}" type="sibTrans" cxnId="{CB4803FA-BBFF-4B49-AC64-133A5135D5DC}">
      <dgm:prSet phldrT="4"/>
      <dgm:spPr>
        <a:solidFill>
          <a:srgbClr val="FF0000"/>
        </a:solidFill>
        <a:ln>
          <a:solidFill>
            <a:srgbClr val="FF0000"/>
          </a:solidFill>
        </a:ln>
      </dgm:spPr>
      <dgm:t>
        <a:bodyPr/>
        <a:lstStyle/>
        <a:p>
          <a:r>
            <a:rPr lang="en-US"/>
            <a:t>4</a:t>
          </a:r>
        </a:p>
      </dgm:t>
    </dgm:pt>
    <dgm:pt modelId="{D417CA08-7A08-421C-8BFC-336ECAE3B61B}" type="pres">
      <dgm:prSet presAssocID="{1D8324EF-F258-45F1-84C4-00DB28F7B54D}" presName="linearFlow" presStyleCnt="0">
        <dgm:presLayoutVars>
          <dgm:dir/>
          <dgm:animLvl val="lvl"/>
          <dgm:resizeHandles val="exact"/>
        </dgm:presLayoutVars>
      </dgm:prSet>
      <dgm:spPr/>
    </dgm:pt>
    <dgm:pt modelId="{CF3B29B3-B4CD-4AFD-B5B0-0103D5DB348C}" type="pres">
      <dgm:prSet presAssocID="{5E0EC87E-EFBD-4EF4-B122-2DFEDFD079F6}" presName="compositeNode" presStyleCnt="0"/>
      <dgm:spPr/>
    </dgm:pt>
    <dgm:pt modelId="{B65F3603-99A7-4B75-B776-E9F5473CDBD0}" type="pres">
      <dgm:prSet presAssocID="{5E0EC87E-EFBD-4EF4-B122-2DFEDFD079F6}" presName="parTx" presStyleLbl="node1" presStyleIdx="0" presStyleCnt="0">
        <dgm:presLayoutVars>
          <dgm:chMax val="0"/>
          <dgm:chPref val="0"/>
          <dgm:bulletEnabled val="1"/>
        </dgm:presLayoutVars>
      </dgm:prSet>
      <dgm:spPr/>
    </dgm:pt>
    <dgm:pt modelId="{0B63EC6B-3C19-4420-8858-2C2FB5A8E1D3}" type="pres">
      <dgm:prSet presAssocID="{5E0EC87E-EFBD-4EF4-B122-2DFEDFD079F6}" presName="parSh" presStyleCnt="0"/>
      <dgm:spPr/>
    </dgm:pt>
    <dgm:pt modelId="{BEB25CDD-DD9E-4C80-A076-EEAB1B2E7583}" type="pres">
      <dgm:prSet presAssocID="{5E0EC87E-EFBD-4EF4-B122-2DFEDFD079F6}" presName="lineNode" presStyleLbl="alignAccFollowNode1" presStyleIdx="0" presStyleCnt="12"/>
      <dgm:spPr>
        <a:ln>
          <a:solidFill>
            <a:schemeClr val="bg1">
              <a:lumMod val="85000"/>
              <a:alpha val="90000"/>
            </a:schemeClr>
          </a:solidFill>
        </a:ln>
      </dgm:spPr>
    </dgm:pt>
    <dgm:pt modelId="{03D88F39-E25F-4EA9-82D7-69A6FE3AF293}" type="pres">
      <dgm:prSet presAssocID="{5E0EC87E-EFBD-4EF4-B122-2DFEDFD079F6}" presName="lineArrowNode" presStyleLbl="alignAccFollowNode1" presStyleIdx="1" presStyleCnt="12"/>
      <dgm:spPr>
        <a:ln>
          <a:solidFill>
            <a:srgbClr val="FF0000">
              <a:alpha val="90000"/>
            </a:srgbClr>
          </a:solidFill>
        </a:ln>
      </dgm:spPr>
    </dgm:pt>
    <dgm:pt modelId="{A0BEBE18-C2EF-4046-AD2F-4481234F5575}" type="pres">
      <dgm:prSet presAssocID="{D76CD7E7-C4BD-46FD-8D75-5EF9843F97A4}" presName="sibTransNodeCircle" presStyleLbl="alignNode1" presStyleIdx="0" presStyleCnt="4">
        <dgm:presLayoutVars>
          <dgm:chMax val="0"/>
          <dgm:bulletEnabled/>
        </dgm:presLayoutVars>
      </dgm:prSet>
      <dgm:spPr/>
    </dgm:pt>
    <dgm:pt modelId="{DB1F7C55-AB9F-4948-90FC-E68F599A9B23}" type="pres">
      <dgm:prSet presAssocID="{D76CD7E7-C4BD-46FD-8D75-5EF9843F97A4}" presName="spacerBetweenCircleAndCallout" presStyleCnt="0">
        <dgm:presLayoutVars/>
      </dgm:prSet>
      <dgm:spPr/>
    </dgm:pt>
    <dgm:pt modelId="{6F00D2A4-753E-4746-A7A7-94E81BB00AE8}" type="pres">
      <dgm:prSet presAssocID="{5E0EC87E-EFBD-4EF4-B122-2DFEDFD079F6}" presName="nodeText" presStyleLbl="alignAccFollowNode1" presStyleIdx="2" presStyleCnt="12" custLinFactNeighborX="-1378" custLinFactNeighborY="300">
        <dgm:presLayoutVars>
          <dgm:bulletEnabled val="1"/>
        </dgm:presLayoutVars>
      </dgm:prSet>
      <dgm:spPr/>
    </dgm:pt>
    <dgm:pt modelId="{6F5CB0E2-8781-49D0-8749-D434A9F28B37}" type="pres">
      <dgm:prSet presAssocID="{D76CD7E7-C4BD-46FD-8D75-5EF9843F97A4}" presName="sibTransComposite" presStyleCnt="0"/>
      <dgm:spPr/>
    </dgm:pt>
    <dgm:pt modelId="{14C3E633-6BEE-4E16-B79F-A8DDB4CB6430}" type="pres">
      <dgm:prSet presAssocID="{F020C1E5-1022-4E65-9FCC-C654E78D1539}" presName="compositeNode" presStyleCnt="0"/>
      <dgm:spPr/>
    </dgm:pt>
    <dgm:pt modelId="{DD36E63C-D78D-4E26-BAB9-4F4CDF5F10FA}" type="pres">
      <dgm:prSet presAssocID="{F020C1E5-1022-4E65-9FCC-C654E78D1539}" presName="parTx" presStyleLbl="node1" presStyleIdx="0" presStyleCnt="0">
        <dgm:presLayoutVars>
          <dgm:chMax val="0"/>
          <dgm:chPref val="0"/>
          <dgm:bulletEnabled val="1"/>
        </dgm:presLayoutVars>
      </dgm:prSet>
      <dgm:spPr/>
    </dgm:pt>
    <dgm:pt modelId="{887CDA25-0E86-4A97-8943-E935102665FF}" type="pres">
      <dgm:prSet presAssocID="{F020C1E5-1022-4E65-9FCC-C654E78D1539}" presName="parSh" presStyleCnt="0"/>
      <dgm:spPr/>
    </dgm:pt>
    <dgm:pt modelId="{7B6FB780-DD0B-426B-A0B2-4E91368B316F}" type="pres">
      <dgm:prSet presAssocID="{F020C1E5-1022-4E65-9FCC-C654E78D1539}" presName="lineNode" presStyleLbl="alignAccFollowNode1" presStyleIdx="3" presStyleCnt="12"/>
      <dgm:spPr>
        <a:ln>
          <a:solidFill>
            <a:schemeClr val="bg1">
              <a:lumMod val="85000"/>
              <a:alpha val="90000"/>
            </a:schemeClr>
          </a:solidFill>
        </a:ln>
      </dgm:spPr>
    </dgm:pt>
    <dgm:pt modelId="{A4975B45-9778-45C8-8132-DEDAB36AFCA8}" type="pres">
      <dgm:prSet presAssocID="{F020C1E5-1022-4E65-9FCC-C654E78D1539}" presName="lineArrowNode" presStyleLbl="alignAccFollowNode1" presStyleIdx="4" presStyleCnt="12"/>
      <dgm:spPr>
        <a:ln>
          <a:solidFill>
            <a:srgbClr val="FF0000">
              <a:alpha val="90000"/>
            </a:srgbClr>
          </a:solidFill>
        </a:ln>
      </dgm:spPr>
    </dgm:pt>
    <dgm:pt modelId="{9128F3FF-565D-49D2-8280-09ED257A1306}" type="pres">
      <dgm:prSet presAssocID="{47F396EB-4411-4E6A-A201-886C381E07BC}" presName="sibTransNodeCircle" presStyleLbl="alignNode1" presStyleIdx="1" presStyleCnt="4">
        <dgm:presLayoutVars>
          <dgm:chMax val="0"/>
          <dgm:bulletEnabled/>
        </dgm:presLayoutVars>
      </dgm:prSet>
      <dgm:spPr/>
    </dgm:pt>
    <dgm:pt modelId="{9E7E42BF-BBBC-4A89-901C-B28A2FD1EFED}" type="pres">
      <dgm:prSet presAssocID="{47F396EB-4411-4E6A-A201-886C381E07BC}" presName="spacerBetweenCircleAndCallout" presStyleCnt="0">
        <dgm:presLayoutVars/>
      </dgm:prSet>
      <dgm:spPr/>
    </dgm:pt>
    <dgm:pt modelId="{C3EF8A51-8CFD-41E6-9175-17A1C00D6BF6}" type="pres">
      <dgm:prSet presAssocID="{F020C1E5-1022-4E65-9FCC-C654E78D1539}" presName="nodeText" presStyleLbl="alignAccFollowNode1" presStyleIdx="5" presStyleCnt="12">
        <dgm:presLayoutVars>
          <dgm:bulletEnabled val="1"/>
        </dgm:presLayoutVars>
      </dgm:prSet>
      <dgm:spPr/>
    </dgm:pt>
    <dgm:pt modelId="{5BF0889C-63A1-47E3-BCD1-6100ED63E0A0}" type="pres">
      <dgm:prSet presAssocID="{47F396EB-4411-4E6A-A201-886C381E07BC}" presName="sibTransComposite" presStyleCnt="0"/>
      <dgm:spPr/>
    </dgm:pt>
    <dgm:pt modelId="{E0469716-ED33-41B0-9503-5685CF82CC7B}" type="pres">
      <dgm:prSet presAssocID="{26B9B8EF-95B5-4243-817B-653CBD794995}" presName="compositeNode" presStyleCnt="0"/>
      <dgm:spPr/>
    </dgm:pt>
    <dgm:pt modelId="{704190C8-F2C4-4429-86B8-D98FDB8550E5}" type="pres">
      <dgm:prSet presAssocID="{26B9B8EF-95B5-4243-817B-653CBD794995}" presName="parTx" presStyleLbl="node1" presStyleIdx="0" presStyleCnt="0">
        <dgm:presLayoutVars>
          <dgm:chMax val="0"/>
          <dgm:chPref val="0"/>
          <dgm:bulletEnabled val="1"/>
        </dgm:presLayoutVars>
      </dgm:prSet>
      <dgm:spPr/>
    </dgm:pt>
    <dgm:pt modelId="{A3909B4C-3E59-405C-B1B0-E5E25E9448D7}" type="pres">
      <dgm:prSet presAssocID="{26B9B8EF-95B5-4243-817B-653CBD794995}" presName="parSh" presStyleCnt="0"/>
      <dgm:spPr/>
    </dgm:pt>
    <dgm:pt modelId="{68B3266B-5E8C-44B6-877F-AD340C87B1CF}" type="pres">
      <dgm:prSet presAssocID="{26B9B8EF-95B5-4243-817B-653CBD794995}" presName="lineNode" presStyleLbl="alignAccFollowNode1" presStyleIdx="6" presStyleCnt="12"/>
      <dgm:spPr/>
    </dgm:pt>
    <dgm:pt modelId="{CBDD74D6-C36F-4880-B4F0-EB191560878F}" type="pres">
      <dgm:prSet presAssocID="{26B9B8EF-95B5-4243-817B-653CBD794995}" presName="lineArrowNode" presStyleLbl="alignAccFollowNode1" presStyleIdx="7" presStyleCnt="12"/>
      <dgm:spPr>
        <a:ln>
          <a:solidFill>
            <a:srgbClr val="FF0000">
              <a:alpha val="90000"/>
            </a:srgbClr>
          </a:solidFill>
        </a:ln>
      </dgm:spPr>
    </dgm:pt>
    <dgm:pt modelId="{C3CA0988-E8D1-43DD-9F21-B16CB16F4E2F}" type="pres">
      <dgm:prSet presAssocID="{C5340CDF-6D70-46D3-BD65-DE3BF90CEC88}" presName="sibTransNodeCircle" presStyleLbl="alignNode1" presStyleIdx="2" presStyleCnt="4">
        <dgm:presLayoutVars>
          <dgm:chMax val="0"/>
          <dgm:bulletEnabled/>
        </dgm:presLayoutVars>
      </dgm:prSet>
      <dgm:spPr/>
    </dgm:pt>
    <dgm:pt modelId="{3528E176-02F4-44DF-ABDB-B2587F0EFB66}" type="pres">
      <dgm:prSet presAssocID="{C5340CDF-6D70-46D3-BD65-DE3BF90CEC88}" presName="spacerBetweenCircleAndCallout" presStyleCnt="0">
        <dgm:presLayoutVars/>
      </dgm:prSet>
      <dgm:spPr/>
    </dgm:pt>
    <dgm:pt modelId="{2E7D61E1-DE5C-444E-B833-55A03476DB15}" type="pres">
      <dgm:prSet presAssocID="{26B9B8EF-95B5-4243-817B-653CBD794995}" presName="nodeText" presStyleLbl="alignAccFollowNode1" presStyleIdx="8" presStyleCnt="12">
        <dgm:presLayoutVars>
          <dgm:bulletEnabled val="1"/>
        </dgm:presLayoutVars>
      </dgm:prSet>
      <dgm:spPr/>
    </dgm:pt>
    <dgm:pt modelId="{11794EC0-AA40-44B6-B40E-E10BC526B968}" type="pres">
      <dgm:prSet presAssocID="{C5340CDF-6D70-46D3-BD65-DE3BF90CEC88}" presName="sibTransComposite" presStyleCnt="0"/>
      <dgm:spPr/>
    </dgm:pt>
    <dgm:pt modelId="{9659F982-C24C-4F03-8671-E3AB2EF7B1B5}" type="pres">
      <dgm:prSet presAssocID="{52C16543-8FE8-4306-8294-A103CA1C3C58}" presName="compositeNode" presStyleCnt="0"/>
      <dgm:spPr/>
    </dgm:pt>
    <dgm:pt modelId="{89E746CF-D62E-47C7-A767-23F981869000}" type="pres">
      <dgm:prSet presAssocID="{52C16543-8FE8-4306-8294-A103CA1C3C58}" presName="parTx" presStyleLbl="node1" presStyleIdx="0" presStyleCnt="0">
        <dgm:presLayoutVars>
          <dgm:chMax val="0"/>
          <dgm:chPref val="0"/>
          <dgm:bulletEnabled val="1"/>
        </dgm:presLayoutVars>
      </dgm:prSet>
      <dgm:spPr/>
    </dgm:pt>
    <dgm:pt modelId="{7122AA52-E00B-486F-A36C-00454FA8F889}" type="pres">
      <dgm:prSet presAssocID="{52C16543-8FE8-4306-8294-A103CA1C3C58}" presName="parSh" presStyleCnt="0"/>
      <dgm:spPr/>
    </dgm:pt>
    <dgm:pt modelId="{9D1955F8-E3C4-4131-B321-E68E51065B5B}" type="pres">
      <dgm:prSet presAssocID="{52C16543-8FE8-4306-8294-A103CA1C3C58}" presName="lineNode" presStyleLbl="alignAccFollowNode1" presStyleIdx="9" presStyleCnt="12"/>
      <dgm:spPr/>
    </dgm:pt>
    <dgm:pt modelId="{EAC7AE22-A8AE-4754-88C3-79BECFC71FF0}" type="pres">
      <dgm:prSet presAssocID="{52C16543-8FE8-4306-8294-A103CA1C3C58}" presName="lineArrowNode" presStyleLbl="alignAccFollowNode1" presStyleIdx="10" presStyleCnt="12"/>
      <dgm:spPr/>
    </dgm:pt>
    <dgm:pt modelId="{2553506E-1460-4BC8-B11E-A0DA7FE2C89B}" type="pres">
      <dgm:prSet presAssocID="{35FC708C-0164-4D92-B38D-16396CFFFDC5}" presName="sibTransNodeCircle" presStyleLbl="alignNode1" presStyleIdx="3" presStyleCnt="4">
        <dgm:presLayoutVars>
          <dgm:chMax val="0"/>
          <dgm:bulletEnabled/>
        </dgm:presLayoutVars>
      </dgm:prSet>
      <dgm:spPr/>
    </dgm:pt>
    <dgm:pt modelId="{FF4AB6A2-7995-4F14-9D18-21FEB9ACB82C}" type="pres">
      <dgm:prSet presAssocID="{35FC708C-0164-4D92-B38D-16396CFFFDC5}" presName="spacerBetweenCircleAndCallout" presStyleCnt="0">
        <dgm:presLayoutVars/>
      </dgm:prSet>
      <dgm:spPr/>
    </dgm:pt>
    <dgm:pt modelId="{30B4395F-DAD3-4C61-8180-FF210B89DDC2}" type="pres">
      <dgm:prSet presAssocID="{52C16543-8FE8-4306-8294-A103CA1C3C58}" presName="nodeText" presStyleLbl="alignAccFollowNode1" presStyleIdx="11" presStyleCnt="12" custLinFactNeighborX="0" custLinFactNeighborY="-300">
        <dgm:presLayoutVars>
          <dgm:bulletEnabled val="1"/>
        </dgm:presLayoutVars>
      </dgm:prSet>
      <dgm:spPr/>
    </dgm:pt>
  </dgm:ptLst>
  <dgm:cxnLst>
    <dgm:cxn modelId="{45FF6826-DDE2-4567-B793-7B5E9C01734D}" type="presOf" srcId="{47F396EB-4411-4E6A-A201-886C381E07BC}" destId="{9128F3FF-565D-49D2-8280-09ED257A1306}" srcOrd="0" destOrd="0" presId="urn:microsoft.com/office/officeart/2016/7/layout/LinearArrowProcessNumbered"/>
    <dgm:cxn modelId="{EE22E72D-75E3-4BA7-8F68-2D195F4DC91C}" srcId="{1D8324EF-F258-45F1-84C4-00DB28F7B54D}" destId="{F020C1E5-1022-4E65-9FCC-C654E78D1539}" srcOrd="1" destOrd="0" parTransId="{9BD19B52-8DFB-42AB-B3A6-52470C62741D}" sibTransId="{47F396EB-4411-4E6A-A201-886C381E07BC}"/>
    <dgm:cxn modelId="{4F985236-27E9-47C3-9B43-B218E1E4038A}" type="presOf" srcId="{26B9B8EF-95B5-4243-817B-653CBD794995}" destId="{2E7D61E1-DE5C-444E-B833-55A03476DB15}" srcOrd="0" destOrd="0" presId="urn:microsoft.com/office/officeart/2016/7/layout/LinearArrowProcessNumbered"/>
    <dgm:cxn modelId="{F0057A3F-6C40-491A-B2B1-56285E821D46}" type="presOf" srcId="{1D8324EF-F258-45F1-84C4-00DB28F7B54D}" destId="{D417CA08-7A08-421C-8BFC-336ECAE3B61B}" srcOrd="0" destOrd="0" presId="urn:microsoft.com/office/officeart/2016/7/layout/LinearArrowProcessNumbered"/>
    <dgm:cxn modelId="{B9A1E36C-113F-4F01-920C-BDE728F6BB53}" type="presOf" srcId="{F020C1E5-1022-4E65-9FCC-C654E78D1539}" destId="{C3EF8A51-8CFD-41E6-9175-17A1C00D6BF6}" srcOrd="0" destOrd="0" presId="urn:microsoft.com/office/officeart/2016/7/layout/LinearArrowProcessNumbered"/>
    <dgm:cxn modelId="{83F0B950-8506-402C-8F51-662D7D3790EC}" type="presOf" srcId="{5E0EC87E-EFBD-4EF4-B122-2DFEDFD079F6}" destId="{6F00D2A4-753E-4746-A7A7-94E81BB00AE8}" srcOrd="0" destOrd="0" presId="urn:microsoft.com/office/officeart/2016/7/layout/LinearArrowProcessNumbered"/>
    <dgm:cxn modelId="{A0E2009A-F7A7-4D7A-8D32-868E1B64E5B6}" type="presOf" srcId="{52C16543-8FE8-4306-8294-A103CA1C3C58}" destId="{30B4395F-DAD3-4C61-8180-FF210B89DDC2}" srcOrd="0" destOrd="0" presId="urn:microsoft.com/office/officeart/2016/7/layout/LinearArrowProcessNumbered"/>
    <dgm:cxn modelId="{753E61C2-E1EB-4388-AD0F-200968EE95A0}" srcId="{1D8324EF-F258-45F1-84C4-00DB28F7B54D}" destId="{26B9B8EF-95B5-4243-817B-653CBD794995}" srcOrd="2" destOrd="0" parTransId="{23620C38-F7B4-4AB0-B639-5C1E8A6585FC}" sibTransId="{C5340CDF-6D70-46D3-BD65-DE3BF90CEC88}"/>
    <dgm:cxn modelId="{6DEF31D0-4DAE-4221-BC01-99D1F9146245}" type="presOf" srcId="{35FC708C-0164-4D92-B38D-16396CFFFDC5}" destId="{2553506E-1460-4BC8-B11E-A0DA7FE2C89B}" srcOrd="0" destOrd="0" presId="urn:microsoft.com/office/officeart/2016/7/layout/LinearArrowProcessNumbered"/>
    <dgm:cxn modelId="{69EE2FEA-A156-4746-82D9-070741126419}" srcId="{1D8324EF-F258-45F1-84C4-00DB28F7B54D}" destId="{5E0EC87E-EFBD-4EF4-B122-2DFEDFD079F6}" srcOrd="0" destOrd="0" parTransId="{0DFDBC9A-63B1-4103-A50C-ADD4DA1A3DE2}" sibTransId="{D76CD7E7-C4BD-46FD-8D75-5EF9843F97A4}"/>
    <dgm:cxn modelId="{CB4803FA-BBFF-4B49-AC64-133A5135D5DC}" srcId="{1D8324EF-F258-45F1-84C4-00DB28F7B54D}" destId="{52C16543-8FE8-4306-8294-A103CA1C3C58}" srcOrd="3" destOrd="0" parTransId="{8EB7864C-2D91-4998-A8EE-5FC3CD895721}" sibTransId="{35FC708C-0164-4D92-B38D-16396CFFFDC5}"/>
    <dgm:cxn modelId="{FDE743FD-B48A-4259-99A2-E12B53A05409}" type="presOf" srcId="{D76CD7E7-C4BD-46FD-8D75-5EF9843F97A4}" destId="{A0BEBE18-C2EF-4046-AD2F-4481234F5575}" srcOrd="0" destOrd="0" presId="urn:microsoft.com/office/officeart/2016/7/layout/LinearArrowProcessNumbered"/>
    <dgm:cxn modelId="{989BA8FD-B4A6-4B9B-89E6-ED242BE6A47C}" type="presOf" srcId="{C5340CDF-6D70-46D3-BD65-DE3BF90CEC88}" destId="{C3CA0988-E8D1-43DD-9F21-B16CB16F4E2F}" srcOrd="0" destOrd="0" presId="urn:microsoft.com/office/officeart/2016/7/layout/LinearArrowProcessNumbered"/>
    <dgm:cxn modelId="{3CC237D3-5F48-49E5-8731-F1852B263409}" type="presParOf" srcId="{D417CA08-7A08-421C-8BFC-336ECAE3B61B}" destId="{CF3B29B3-B4CD-4AFD-B5B0-0103D5DB348C}" srcOrd="0" destOrd="0" presId="urn:microsoft.com/office/officeart/2016/7/layout/LinearArrowProcessNumbered"/>
    <dgm:cxn modelId="{D644A52C-069C-4EE8-9A78-4472448E1CA3}" type="presParOf" srcId="{CF3B29B3-B4CD-4AFD-B5B0-0103D5DB348C}" destId="{B65F3603-99A7-4B75-B776-E9F5473CDBD0}" srcOrd="0" destOrd="0" presId="urn:microsoft.com/office/officeart/2016/7/layout/LinearArrowProcessNumbered"/>
    <dgm:cxn modelId="{2CF5CDD9-BBC3-463D-9E5D-31931C12BEA1}" type="presParOf" srcId="{CF3B29B3-B4CD-4AFD-B5B0-0103D5DB348C}" destId="{0B63EC6B-3C19-4420-8858-2C2FB5A8E1D3}" srcOrd="1" destOrd="0" presId="urn:microsoft.com/office/officeart/2016/7/layout/LinearArrowProcessNumbered"/>
    <dgm:cxn modelId="{AF460468-FD20-4EF8-AC34-9A37D8C613E0}" type="presParOf" srcId="{0B63EC6B-3C19-4420-8858-2C2FB5A8E1D3}" destId="{BEB25CDD-DD9E-4C80-A076-EEAB1B2E7583}" srcOrd="0" destOrd="0" presId="urn:microsoft.com/office/officeart/2016/7/layout/LinearArrowProcessNumbered"/>
    <dgm:cxn modelId="{AF168E84-73CC-4D9B-9D8D-257E651E26E0}" type="presParOf" srcId="{0B63EC6B-3C19-4420-8858-2C2FB5A8E1D3}" destId="{03D88F39-E25F-4EA9-82D7-69A6FE3AF293}" srcOrd="1" destOrd="0" presId="urn:microsoft.com/office/officeart/2016/7/layout/LinearArrowProcessNumbered"/>
    <dgm:cxn modelId="{D482F32B-309D-499F-9F1D-36EEE4C6AE6B}" type="presParOf" srcId="{0B63EC6B-3C19-4420-8858-2C2FB5A8E1D3}" destId="{A0BEBE18-C2EF-4046-AD2F-4481234F5575}" srcOrd="2" destOrd="0" presId="urn:microsoft.com/office/officeart/2016/7/layout/LinearArrowProcessNumbered"/>
    <dgm:cxn modelId="{45C85533-F07C-4E1C-8FF5-2E2C4EB139C5}" type="presParOf" srcId="{0B63EC6B-3C19-4420-8858-2C2FB5A8E1D3}" destId="{DB1F7C55-AB9F-4948-90FC-E68F599A9B23}" srcOrd="3" destOrd="0" presId="urn:microsoft.com/office/officeart/2016/7/layout/LinearArrowProcessNumbered"/>
    <dgm:cxn modelId="{B3176E32-6FCF-4707-90E7-5136C8C4C2D3}" type="presParOf" srcId="{CF3B29B3-B4CD-4AFD-B5B0-0103D5DB348C}" destId="{6F00D2A4-753E-4746-A7A7-94E81BB00AE8}" srcOrd="2" destOrd="0" presId="urn:microsoft.com/office/officeart/2016/7/layout/LinearArrowProcessNumbered"/>
    <dgm:cxn modelId="{F5496D28-ACCE-4384-8ACD-F85E5ADB667B}" type="presParOf" srcId="{D417CA08-7A08-421C-8BFC-336ECAE3B61B}" destId="{6F5CB0E2-8781-49D0-8749-D434A9F28B37}" srcOrd="1" destOrd="0" presId="urn:microsoft.com/office/officeart/2016/7/layout/LinearArrowProcessNumbered"/>
    <dgm:cxn modelId="{04174E70-A055-4289-951A-AF37CE906E59}" type="presParOf" srcId="{D417CA08-7A08-421C-8BFC-336ECAE3B61B}" destId="{14C3E633-6BEE-4E16-B79F-A8DDB4CB6430}" srcOrd="2" destOrd="0" presId="urn:microsoft.com/office/officeart/2016/7/layout/LinearArrowProcessNumbered"/>
    <dgm:cxn modelId="{9F768E27-86B7-423D-9BAF-1DA0F9FF57FF}" type="presParOf" srcId="{14C3E633-6BEE-4E16-B79F-A8DDB4CB6430}" destId="{DD36E63C-D78D-4E26-BAB9-4F4CDF5F10FA}" srcOrd="0" destOrd="0" presId="urn:microsoft.com/office/officeart/2016/7/layout/LinearArrowProcessNumbered"/>
    <dgm:cxn modelId="{E6BAA708-6E9D-4809-80D2-328817ED6C88}" type="presParOf" srcId="{14C3E633-6BEE-4E16-B79F-A8DDB4CB6430}" destId="{887CDA25-0E86-4A97-8943-E935102665FF}" srcOrd="1" destOrd="0" presId="urn:microsoft.com/office/officeart/2016/7/layout/LinearArrowProcessNumbered"/>
    <dgm:cxn modelId="{6F1EBB21-0877-4332-A70B-45A1AC600E40}" type="presParOf" srcId="{887CDA25-0E86-4A97-8943-E935102665FF}" destId="{7B6FB780-DD0B-426B-A0B2-4E91368B316F}" srcOrd="0" destOrd="0" presId="urn:microsoft.com/office/officeart/2016/7/layout/LinearArrowProcessNumbered"/>
    <dgm:cxn modelId="{2A950890-9935-4E5A-A087-5FF49DBEAA75}" type="presParOf" srcId="{887CDA25-0E86-4A97-8943-E935102665FF}" destId="{A4975B45-9778-45C8-8132-DEDAB36AFCA8}" srcOrd="1" destOrd="0" presId="urn:microsoft.com/office/officeart/2016/7/layout/LinearArrowProcessNumbered"/>
    <dgm:cxn modelId="{4D26EC75-A57C-4EC0-BD1F-84A6AB967761}" type="presParOf" srcId="{887CDA25-0E86-4A97-8943-E935102665FF}" destId="{9128F3FF-565D-49D2-8280-09ED257A1306}" srcOrd="2" destOrd="0" presId="urn:microsoft.com/office/officeart/2016/7/layout/LinearArrowProcessNumbered"/>
    <dgm:cxn modelId="{975C1DD5-A67B-47A5-BE01-F407FCE85E5F}" type="presParOf" srcId="{887CDA25-0E86-4A97-8943-E935102665FF}" destId="{9E7E42BF-BBBC-4A89-901C-B28A2FD1EFED}" srcOrd="3" destOrd="0" presId="urn:microsoft.com/office/officeart/2016/7/layout/LinearArrowProcessNumbered"/>
    <dgm:cxn modelId="{805C3D22-FD79-4746-8A9D-9EC5B03CD5C4}" type="presParOf" srcId="{14C3E633-6BEE-4E16-B79F-A8DDB4CB6430}" destId="{C3EF8A51-8CFD-41E6-9175-17A1C00D6BF6}" srcOrd="2" destOrd="0" presId="urn:microsoft.com/office/officeart/2016/7/layout/LinearArrowProcessNumbered"/>
    <dgm:cxn modelId="{BBF0E5C2-0876-4D04-B663-813365586531}" type="presParOf" srcId="{D417CA08-7A08-421C-8BFC-336ECAE3B61B}" destId="{5BF0889C-63A1-47E3-BCD1-6100ED63E0A0}" srcOrd="3" destOrd="0" presId="urn:microsoft.com/office/officeart/2016/7/layout/LinearArrowProcessNumbered"/>
    <dgm:cxn modelId="{DF78835C-3D00-4126-9D43-33DB4EFDEFE2}" type="presParOf" srcId="{D417CA08-7A08-421C-8BFC-336ECAE3B61B}" destId="{E0469716-ED33-41B0-9503-5685CF82CC7B}" srcOrd="4" destOrd="0" presId="urn:microsoft.com/office/officeart/2016/7/layout/LinearArrowProcessNumbered"/>
    <dgm:cxn modelId="{EAA11CAE-8A7C-460F-8365-F989C608D68D}" type="presParOf" srcId="{E0469716-ED33-41B0-9503-5685CF82CC7B}" destId="{704190C8-F2C4-4429-86B8-D98FDB8550E5}" srcOrd="0" destOrd="0" presId="urn:microsoft.com/office/officeart/2016/7/layout/LinearArrowProcessNumbered"/>
    <dgm:cxn modelId="{61E2A767-EF39-403F-B276-52F6B2E1AD05}" type="presParOf" srcId="{E0469716-ED33-41B0-9503-5685CF82CC7B}" destId="{A3909B4C-3E59-405C-B1B0-E5E25E9448D7}" srcOrd="1" destOrd="0" presId="urn:microsoft.com/office/officeart/2016/7/layout/LinearArrowProcessNumbered"/>
    <dgm:cxn modelId="{88EDB95B-6F91-44F6-BA75-AEB7467956CB}" type="presParOf" srcId="{A3909B4C-3E59-405C-B1B0-E5E25E9448D7}" destId="{68B3266B-5E8C-44B6-877F-AD340C87B1CF}" srcOrd="0" destOrd="0" presId="urn:microsoft.com/office/officeart/2016/7/layout/LinearArrowProcessNumbered"/>
    <dgm:cxn modelId="{1E9D643F-BAF6-4474-AF4F-8D2C25657214}" type="presParOf" srcId="{A3909B4C-3E59-405C-B1B0-E5E25E9448D7}" destId="{CBDD74D6-C36F-4880-B4F0-EB191560878F}" srcOrd="1" destOrd="0" presId="urn:microsoft.com/office/officeart/2016/7/layout/LinearArrowProcessNumbered"/>
    <dgm:cxn modelId="{D9E0CF8B-0B26-4A78-B5E3-9EBCB2A0A764}" type="presParOf" srcId="{A3909B4C-3E59-405C-B1B0-E5E25E9448D7}" destId="{C3CA0988-E8D1-43DD-9F21-B16CB16F4E2F}" srcOrd="2" destOrd="0" presId="urn:microsoft.com/office/officeart/2016/7/layout/LinearArrowProcessNumbered"/>
    <dgm:cxn modelId="{C10B9DC3-F9F1-47A0-9415-89FAFA650974}" type="presParOf" srcId="{A3909B4C-3E59-405C-B1B0-E5E25E9448D7}" destId="{3528E176-02F4-44DF-ABDB-B2587F0EFB66}" srcOrd="3" destOrd="0" presId="urn:microsoft.com/office/officeart/2016/7/layout/LinearArrowProcessNumbered"/>
    <dgm:cxn modelId="{DB1EFB19-A66C-4F8D-837D-AB7A704404C2}" type="presParOf" srcId="{E0469716-ED33-41B0-9503-5685CF82CC7B}" destId="{2E7D61E1-DE5C-444E-B833-55A03476DB15}" srcOrd="2" destOrd="0" presId="urn:microsoft.com/office/officeart/2016/7/layout/LinearArrowProcessNumbered"/>
    <dgm:cxn modelId="{435F6FF4-3870-4E55-AF1C-30BE1425B956}" type="presParOf" srcId="{D417CA08-7A08-421C-8BFC-336ECAE3B61B}" destId="{11794EC0-AA40-44B6-B40E-E10BC526B968}" srcOrd="5" destOrd="0" presId="urn:microsoft.com/office/officeart/2016/7/layout/LinearArrowProcessNumbered"/>
    <dgm:cxn modelId="{75FC473B-B386-4844-A532-6F0A133A7E34}" type="presParOf" srcId="{D417CA08-7A08-421C-8BFC-336ECAE3B61B}" destId="{9659F982-C24C-4F03-8671-E3AB2EF7B1B5}" srcOrd="6" destOrd="0" presId="urn:microsoft.com/office/officeart/2016/7/layout/LinearArrowProcessNumbered"/>
    <dgm:cxn modelId="{16E0298A-6BA8-4B29-8116-1966C5A33599}" type="presParOf" srcId="{9659F982-C24C-4F03-8671-E3AB2EF7B1B5}" destId="{89E746CF-D62E-47C7-A767-23F981869000}" srcOrd="0" destOrd="0" presId="urn:microsoft.com/office/officeart/2016/7/layout/LinearArrowProcessNumbered"/>
    <dgm:cxn modelId="{4917F505-F0D6-41A0-B68E-D22E3A9B046C}" type="presParOf" srcId="{9659F982-C24C-4F03-8671-E3AB2EF7B1B5}" destId="{7122AA52-E00B-486F-A36C-00454FA8F889}" srcOrd="1" destOrd="0" presId="urn:microsoft.com/office/officeart/2016/7/layout/LinearArrowProcessNumbered"/>
    <dgm:cxn modelId="{0E8646B8-6239-45E0-83CC-920C1595F0A3}" type="presParOf" srcId="{7122AA52-E00B-486F-A36C-00454FA8F889}" destId="{9D1955F8-E3C4-4131-B321-E68E51065B5B}" srcOrd="0" destOrd="0" presId="urn:microsoft.com/office/officeart/2016/7/layout/LinearArrowProcessNumbered"/>
    <dgm:cxn modelId="{4B1A66D6-9F71-461D-835E-A55CB7F7344C}" type="presParOf" srcId="{7122AA52-E00B-486F-A36C-00454FA8F889}" destId="{EAC7AE22-A8AE-4754-88C3-79BECFC71FF0}" srcOrd="1" destOrd="0" presId="urn:microsoft.com/office/officeart/2016/7/layout/LinearArrowProcessNumbered"/>
    <dgm:cxn modelId="{9FAA939F-42D9-4F97-95EF-7C1212001B17}" type="presParOf" srcId="{7122AA52-E00B-486F-A36C-00454FA8F889}" destId="{2553506E-1460-4BC8-B11E-A0DA7FE2C89B}" srcOrd="2" destOrd="0" presId="urn:microsoft.com/office/officeart/2016/7/layout/LinearArrowProcessNumbered"/>
    <dgm:cxn modelId="{64A73FFF-1284-4D7D-8FCC-196BD523D4DE}" type="presParOf" srcId="{7122AA52-E00B-486F-A36C-00454FA8F889}" destId="{FF4AB6A2-7995-4F14-9D18-21FEB9ACB82C}" srcOrd="3" destOrd="0" presId="urn:microsoft.com/office/officeart/2016/7/layout/LinearArrowProcessNumbered"/>
    <dgm:cxn modelId="{1CA20075-D63F-4256-AC73-542F74306BBA}" type="presParOf" srcId="{9659F982-C24C-4F03-8671-E3AB2EF7B1B5}" destId="{30B4395F-DAD3-4C61-8180-FF210B89DDC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5CDD-DD9E-4C80-A076-EEAB1B2E7583}">
      <dsp:nvSpPr>
        <dsp:cNvPr id="0" name=""/>
        <dsp:cNvSpPr/>
      </dsp:nvSpPr>
      <dsp:spPr>
        <a:xfrm>
          <a:off x="713695" y="690467"/>
          <a:ext cx="570956" cy="71"/>
        </a:xfrm>
        <a:prstGeom prst="rect">
          <a:avLst/>
        </a:prstGeom>
        <a:solidFill>
          <a:schemeClr val="accent2">
            <a:tint val="40000"/>
            <a:alpha val="90000"/>
            <a:hueOff val="0"/>
            <a:satOff val="0"/>
            <a:lumOff val="0"/>
            <a:alphaOff val="0"/>
          </a:schemeClr>
        </a:solidFill>
        <a:ln w="1270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03D88F39-E25F-4EA9-82D7-69A6FE3AF293}">
      <dsp:nvSpPr>
        <dsp:cNvPr id="0" name=""/>
        <dsp:cNvSpPr/>
      </dsp:nvSpPr>
      <dsp:spPr>
        <a:xfrm>
          <a:off x="1318908" y="642516"/>
          <a:ext cx="65659" cy="123037"/>
        </a:xfrm>
        <a:prstGeom prst="chevron">
          <a:avLst>
            <a:gd name="adj" fmla="val 90000"/>
          </a:avLst>
        </a:prstGeom>
        <a:solidFill>
          <a:schemeClr val="accent3">
            <a:tint val="40000"/>
            <a:alpha val="9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sp>
    <dsp:sp modelId="{A0BEBE18-C2EF-4046-AD2F-4481234F5575}">
      <dsp:nvSpPr>
        <dsp:cNvPr id="0" name=""/>
        <dsp:cNvSpPr/>
      </dsp:nvSpPr>
      <dsp:spPr>
        <a:xfrm>
          <a:off x="382505" y="430683"/>
          <a:ext cx="519641" cy="519641"/>
        </a:xfrm>
        <a:prstGeom prst="ellipse">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5" tIns="20165" rIns="20165" bIns="20165" numCol="1" spcCol="1270" anchor="ctr" anchorCtr="0">
          <a:noAutofit/>
        </a:bodyPr>
        <a:lstStyle/>
        <a:p>
          <a:pPr marL="0" lvl="0" indent="0" algn="ctr" defTabSz="1022350">
            <a:lnSpc>
              <a:spcPct val="90000"/>
            </a:lnSpc>
            <a:spcBef>
              <a:spcPct val="0"/>
            </a:spcBef>
            <a:spcAft>
              <a:spcPct val="35000"/>
            </a:spcAft>
            <a:buNone/>
          </a:pPr>
          <a:r>
            <a:rPr lang="en-US" sz="2300" kern="1200"/>
            <a:t>1</a:t>
          </a:r>
        </a:p>
      </dsp:txBody>
      <dsp:txXfrm>
        <a:off x="458605" y="506783"/>
        <a:ext cx="367441" cy="367441"/>
      </dsp:txXfrm>
    </dsp:sp>
    <dsp:sp modelId="{6F00D2A4-753E-4746-A7A7-94E81BB00AE8}">
      <dsp:nvSpPr>
        <dsp:cNvPr id="0" name=""/>
        <dsp:cNvSpPr/>
      </dsp:nvSpPr>
      <dsp:spPr>
        <a:xfrm>
          <a:off x="0" y="1121774"/>
          <a:ext cx="1284651" cy="1965600"/>
        </a:xfrm>
        <a:prstGeom prst="upArrowCallout">
          <a:avLst>
            <a:gd name="adj1" fmla="val 50000"/>
            <a:gd name="adj2" fmla="val 20000"/>
            <a:gd name="adj3" fmla="val 20000"/>
            <a:gd name="adj4" fmla="val 100000"/>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35" tIns="165100" rIns="101335" bIns="165100" numCol="1" spcCol="1270" anchor="t" anchorCtr="0">
          <a:noAutofit/>
        </a:bodyPr>
        <a:lstStyle/>
        <a:p>
          <a:pPr marL="0" lvl="0" indent="0" algn="l" defTabSz="488950">
            <a:lnSpc>
              <a:spcPct val="90000"/>
            </a:lnSpc>
            <a:spcBef>
              <a:spcPct val="0"/>
            </a:spcBef>
            <a:spcAft>
              <a:spcPct val="35000"/>
            </a:spcAft>
            <a:buNone/>
          </a:pPr>
          <a:r>
            <a:rPr lang="en-US" sz="1100" kern="1200" dirty="0">
              <a:latin typeface="Candara" panose="020E0502030303020204" pitchFamily="34" charset="0"/>
            </a:rPr>
            <a:t>Call (8-3655) or walk in (320 SSB) to schedule 30-minute triage appointment</a:t>
          </a:r>
        </a:p>
      </dsp:txBody>
      <dsp:txXfrm>
        <a:off x="0" y="1378704"/>
        <a:ext cx="1284651" cy="1708670"/>
      </dsp:txXfrm>
    </dsp:sp>
    <dsp:sp modelId="{7B6FB780-DD0B-426B-A0B2-4E91368B316F}">
      <dsp:nvSpPr>
        <dsp:cNvPr id="0" name=""/>
        <dsp:cNvSpPr/>
      </dsp:nvSpPr>
      <dsp:spPr>
        <a:xfrm>
          <a:off x="1427390" y="690126"/>
          <a:ext cx="1284651" cy="71"/>
        </a:xfrm>
        <a:prstGeom prst="rect">
          <a:avLst/>
        </a:prstGeom>
        <a:solidFill>
          <a:schemeClr val="accent5">
            <a:tint val="40000"/>
            <a:alpha val="90000"/>
            <a:hueOff val="0"/>
            <a:satOff val="0"/>
            <a:lumOff val="0"/>
            <a:alphaOff val="0"/>
          </a:schemeClr>
        </a:solidFill>
        <a:ln w="1270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A4975B45-9778-45C8-8132-DEDAB36AFCA8}">
      <dsp:nvSpPr>
        <dsp:cNvPr id="0" name=""/>
        <dsp:cNvSpPr/>
      </dsp:nvSpPr>
      <dsp:spPr>
        <a:xfrm>
          <a:off x="2746298" y="642201"/>
          <a:ext cx="65659" cy="123256"/>
        </a:xfrm>
        <a:prstGeom prst="chevron">
          <a:avLst>
            <a:gd name="adj" fmla="val 90000"/>
          </a:avLst>
        </a:prstGeom>
        <a:solidFill>
          <a:schemeClr val="accent6">
            <a:tint val="40000"/>
            <a:alpha val="9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sp>
    <dsp:sp modelId="{9128F3FF-565D-49D2-8280-09ED257A1306}">
      <dsp:nvSpPr>
        <dsp:cNvPr id="0" name=""/>
        <dsp:cNvSpPr/>
      </dsp:nvSpPr>
      <dsp:spPr>
        <a:xfrm>
          <a:off x="1809895" y="430341"/>
          <a:ext cx="519641" cy="519641"/>
        </a:xfrm>
        <a:prstGeom prst="ellipse">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5" tIns="20165" rIns="20165" bIns="2016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a:off x="1885995" y="506441"/>
        <a:ext cx="367441" cy="367441"/>
      </dsp:txXfrm>
    </dsp:sp>
    <dsp:sp modelId="{C3EF8A51-8CFD-41E6-9175-17A1C00D6BF6}">
      <dsp:nvSpPr>
        <dsp:cNvPr id="0" name=""/>
        <dsp:cNvSpPr/>
      </dsp:nvSpPr>
      <dsp:spPr>
        <a:xfrm>
          <a:off x="1427390" y="1115488"/>
          <a:ext cx="1284651" cy="1965600"/>
        </a:xfrm>
        <a:prstGeom prst="upArrowCallout">
          <a:avLst>
            <a:gd name="adj1" fmla="val 50000"/>
            <a:gd name="adj2" fmla="val 20000"/>
            <a:gd name="adj3" fmla="val 20000"/>
            <a:gd name="adj4" fmla="val 100000"/>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35" tIns="165100" rIns="101335" bIns="165100" numCol="1" spcCol="1270" anchor="t" anchorCtr="0">
          <a:noAutofit/>
        </a:bodyPr>
        <a:lstStyle/>
        <a:p>
          <a:pPr marL="0" lvl="0" indent="0" algn="l" defTabSz="488950">
            <a:lnSpc>
              <a:spcPct val="90000"/>
            </a:lnSpc>
            <a:spcBef>
              <a:spcPct val="0"/>
            </a:spcBef>
            <a:spcAft>
              <a:spcPct val="35000"/>
            </a:spcAft>
            <a:buNone/>
          </a:pPr>
          <a:r>
            <a:rPr lang="en-US" sz="1100" kern="1200" dirty="0">
              <a:latin typeface="Candara" panose="020E0502030303020204" pitchFamily="34" charset="0"/>
            </a:rPr>
            <a:t>Receive appointment reminder with a link for paperwork to be completed prior to the start of the triage</a:t>
          </a:r>
        </a:p>
      </dsp:txBody>
      <dsp:txXfrm>
        <a:off x="1427390" y="1372418"/>
        <a:ext cx="1284651" cy="1708670"/>
      </dsp:txXfrm>
    </dsp:sp>
    <dsp:sp modelId="{68B3266B-5E8C-44B6-877F-AD340C87B1CF}">
      <dsp:nvSpPr>
        <dsp:cNvPr id="0" name=""/>
        <dsp:cNvSpPr/>
      </dsp:nvSpPr>
      <dsp:spPr>
        <a:xfrm>
          <a:off x="2854780" y="690273"/>
          <a:ext cx="1284651"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D74D6-C36F-4880-B4F0-EB191560878F}">
      <dsp:nvSpPr>
        <dsp:cNvPr id="0" name=""/>
        <dsp:cNvSpPr/>
      </dsp:nvSpPr>
      <dsp:spPr>
        <a:xfrm>
          <a:off x="4173689" y="642321"/>
          <a:ext cx="65659" cy="123396"/>
        </a:xfrm>
        <a:prstGeom prst="chevron">
          <a:avLst>
            <a:gd name="adj" fmla="val 90000"/>
          </a:avLst>
        </a:prstGeom>
        <a:solidFill>
          <a:schemeClr val="accent4">
            <a:tint val="40000"/>
            <a:alpha val="9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sp>
    <dsp:sp modelId="{C3CA0988-E8D1-43DD-9F21-B16CB16F4E2F}">
      <dsp:nvSpPr>
        <dsp:cNvPr id="0" name=""/>
        <dsp:cNvSpPr/>
      </dsp:nvSpPr>
      <dsp:spPr>
        <a:xfrm>
          <a:off x="3237285" y="430488"/>
          <a:ext cx="519641" cy="519641"/>
        </a:xfrm>
        <a:prstGeom prst="ellipse">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5" tIns="20165" rIns="20165" bIns="20165" numCol="1" spcCol="1270" anchor="ctr" anchorCtr="0">
          <a:noAutofit/>
        </a:bodyPr>
        <a:lstStyle/>
        <a:p>
          <a:pPr marL="0" lvl="0" indent="0" algn="ctr" defTabSz="1022350">
            <a:lnSpc>
              <a:spcPct val="90000"/>
            </a:lnSpc>
            <a:spcBef>
              <a:spcPct val="0"/>
            </a:spcBef>
            <a:spcAft>
              <a:spcPct val="35000"/>
            </a:spcAft>
            <a:buNone/>
          </a:pPr>
          <a:r>
            <a:rPr lang="en-US" sz="2300" kern="1200"/>
            <a:t>3</a:t>
          </a:r>
        </a:p>
      </dsp:txBody>
      <dsp:txXfrm>
        <a:off x="3313385" y="506588"/>
        <a:ext cx="367441" cy="367441"/>
      </dsp:txXfrm>
    </dsp:sp>
    <dsp:sp modelId="{2E7D61E1-DE5C-444E-B833-55A03476DB15}">
      <dsp:nvSpPr>
        <dsp:cNvPr id="0" name=""/>
        <dsp:cNvSpPr/>
      </dsp:nvSpPr>
      <dsp:spPr>
        <a:xfrm>
          <a:off x="2854780" y="1115877"/>
          <a:ext cx="1284651" cy="1965600"/>
        </a:xfrm>
        <a:prstGeom prst="upArrowCallout">
          <a:avLst>
            <a:gd name="adj1" fmla="val 50000"/>
            <a:gd name="adj2" fmla="val 20000"/>
            <a:gd name="adj3" fmla="val 20000"/>
            <a:gd name="adj4" fmla="val 100000"/>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35" tIns="165100" rIns="101335" bIns="165100" numCol="1" spcCol="1270" anchor="t" anchorCtr="0">
          <a:noAutofit/>
        </a:bodyPr>
        <a:lstStyle/>
        <a:p>
          <a:pPr marL="0" lvl="0" indent="0" algn="l" defTabSz="488950">
            <a:lnSpc>
              <a:spcPct val="90000"/>
            </a:lnSpc>
            <a:spcBef>
              <a:spcPct val="0"/>
            </a:spcBef>
            <a:spcAft>
              <a:spcPct val="35000"/>
            </a:spcAft>
            <a:buNone/>
          </a:pPr>
          <a:r>
            <a:rPr lang="en-US" sz="1100" kern="1200" dirty="0">
              <a:latin typeface="Candara" panose="020E0502030303020204" pitchFamily="34" charset="0"/>
            </a:rPr>
            <a:t>Receive Zoom invite for triage appointment at the start of the appointment</a:t>
          </a:r>
        </a:p>
      </dsp:txBody>
      <dsp:txXfrm>
        <a:off x="2854780" y="1372807"/>
        <a:ext cx="1284651" cy="1708670"/>
      </dsp:txXfrm>
    </dsp:sp>
    <dsp:sp modelId="{9D1955F8-E3C4-4131-B321-E68E51065B5B}">
      <dsp:nvSpPr>
        <dsp:cNvPr id="0" name=""/>
        <dsp:cNvSpPr/>
      </dsp:nvSpPr>
      <dsp:spPr>
        <a:xfrm>
          <a:off x="4282170" y="690273"/>
          <a:ext cx="642325"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53506E-1460-4BC8-B11E-A0DA7FE2C89B}">
      <dsp:nvSpPr>
        <dsp:cNvPr id="0" name=""/>
        <dsp:cNvSpPr/>
      </dsp:nvSpPr>
      <dsp:spPr>
        <a:xfrm>
          <a:off x="4664675" y="430488"/>
          <a:ext cx="519641" cy="519641"/>
        </a:xfrm>
        <a:prstGeom prst="ellipse">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5" tIns="20165" rIns="20165" bIns="20165" numCol="1" spcCol="1270" anchor="ctr" anchorCtr="0">
          <a:noAutofit/>
        </a:bodyPr>
        <a:lstStyle/>
        <a:p>
          <a:pPr marL="0" lvl="0" indent="0" algn="ctr" defTabSz="1022350">
            <a:lnSpc>
              <a:spcPct val="90000"/>
            </a:lnSpc>
            <a:spcBef>
              <a:spcPct val="0"/>
            </a:spcBef>
            <a:spcAft>
              <a:spcPct val="35000"/>
            </a:spcAft>
            <a:buNone/>
          </a:pPr>
          <a:r>
            <a:rPr lang="en-US" sz="2300" kern="1200"/>
            <a:t>4</a:t>
          </a:r>
        </a:p>
      </dsp:txBody>
      <dsp:txXfrm>
        <a:off x="4740775" y="506588"/>
        <a:ext cx="367441" cy="367441"/>
      </dsp:txXfrm>
    </dsp:sp>
    <dsp:sp modelId="{30B4395F-DAD3-4C61-8180-FF210B89DDC2}">
      <dsp:nvSpPr>
        <dsp:cNvPr id="0" name=""/>
        <dsp:cNvSpPr/>
      </dsp:nvSpPr>
      <dsp:spPr>
        <a:xfrm>
          <a:off x="4282170" y="1109980"/>
          <a:ext cx="1284651" cy="1965600"/>
        </a:xfrm>
        <a:prstGeom prst="upArrowCallout">
          <a:avLst>
            <a:gd name="adj1" fmla="val 50000"/>
            <a:gd name="adj2" fmla="val 20000"/>
            <a:gd name="adj3" fmla="val 20000"/>
            <a:gd name="adj4" fmla="val 100000"/>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35" tIns="165100" rIns="101335" bIns="165100" numCol="1" spcCol="1270" anchor="t" anchorCtr="0">
          <a:noAutofit/>
        </a:bodyPr>
        <a:lstStyle/>
        <a:p>
          <a:pPr marL="0" lvl="0" indent="0" algn="l" defTabSz="488950">
            <a:lnSpc>
              <a:spcPct val="90000"/>
            </a:lnSpc>
            <a:spcBef>
              <a:spcPct val="0"/>
            </a:spcBef>
            <a:spcAft>
              <a:spcPct val="35000"/>
            </a:spcAft>
            <a:buNone/>
          </a:pPr>
          <a:r>
            <a:rPr lang="en-US" sz="1100" kern="1200" dirty="0">
              <a:latin typeface="Candara" panose="020E0502030303020204" pitchFamily="34" charset="0"/>
            </a:rPr>
            <a:t>Attend triage </a:t>
          </a:r>
        </a:p>
      </dsp:txBody>
      <dsp:txXfrm>
        <a:off x="4282170" y="1366910"/>
        <a:ext cx="1284651" cy="170867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530D-E309-440F-A0D4-B8C4A5093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898E7-C033-4143-9BDF-79D318BEB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2EA437-88B9-4007-A65C-0B47C89F89F7}"/>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9904830C-2BB7-47D4-868A-062C49EEE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5D379-650E-4297-89AF-6C412DB68652}"/>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9679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BF96-B5B5-46DE-B00C-EA47F246A7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DD536-D688-4F79-92DB-9F848158E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DC571-71C0-4CCE-8698-8537B5AF3831}"/>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368EAE3B-DE48-465B-8AE8-B95BF30EA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04AE-04E7-4994-A17F-624F0DBBD15C}"/>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418801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77690-AD69-4E57-A28F-4C6C21B2B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FD223A-7517-4452-90C7-539988356F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A1346-ACD8-423A-B6C7-AEB170A9A59A}"/>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F9210B89-3474-4536-86FA-C75AEE120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25C3B-C3A2-4360-ADD1-E8746B226C48}"/>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01483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3FCC-DEBC-4BDD-B976-60A8F483B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109FB-6015-4CCC-A1EF-79254C35F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7FAD6-32A7-4F64-8486-7B56AFAD793D}"/>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903A90D9-1784-4EB0-A76C-0BEA798AD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B05EB-A408-4C99-94C8-A211C4104824}"/>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7875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D2B0-CBBC-4606-A2EA-B5135EF0D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E49549-C743-419D-89AD-CA03C83D5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F0F31-8DD4-44FA-9DD6-C193A54668D5}"/>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C37B8C9E-C00B-43DF-A8AE-7C6CBD75B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5A05-229F-40E8-8011-54429117F5E2}"/>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124992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A1F1-7379-4A62-96E6-244223416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910AD-D06D-433A-BDA6-EC6E370B7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7B84A-4CD7-4A9F-98C4-8916E1A7B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644A2F-15ED-41BD-A2C7-E54832BEA416}"/>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6" name="Footer Placeholder 5">
            <a:extLst>
              <a:ext uri="{FF2B5EF4-FFF2-40B4-BE49-F238E27FC236}">
                <a16:creationId xmlns:a16="http://schemas.microsoft.com/office/drawing/2014/main" id="{5A4E819B-7D90-4D33-AC3D-1FFDF81AF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656C6-33A4-47AB-8CD3-004682508434}"/>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26356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A857-D763-49C1-A75A-5C424FA95D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AD85FC-2B6C-4A45-AB04-991E96E7C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74B0CE-10E9-492B-9E77-33555DC56D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B69E44-FCE1-4C73-A047-F35558008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3FA26-E5BC-4576-B181-D0BF1A8919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D18B21-AE1E-4646-81C8-D018CAA97311}"/>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8" name="Footer Placeholder 7">
            <a:extLst>
              <a:ext uri="{FF2B5EF4-FFF2-40B4-BE49-F238E27FC236}">
                <a16:creationId xmlns:a16="http://schemas.microsoft.com/office/drawing/2014/main" id="{A6EA6E54-3B10-4F3A-A64B-8FEDBEF5BC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F2D75-7C36-4940-8D0C-AC3CFD486131}"/>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417726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1831-1224-49DB-B255-90E597A64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D4233-E908-464C-9D68-273175ED8968}"/>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4" name="Footer Placeholder 3">
            <a:extLst>
              <a:ext uri="{FF2B5EF4-FFF2-40B4-BE49-F238E27FC236}">
                <a16:creationId xmlns:a16="http://schemas.microsoft.com/office/drawing/2014/main" id="{F5276AEC-0B70-4E91-A112-76E1C7A73C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BC4467-D54B-4095-A66B-1CC368D0ABA9}"/>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85152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E8F00-FD01-4846-8FD2-4E844D7F64B2}"/>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3" name="Footer Placeholder 2">
            <a:extLst>
              <a:ext uri="{FF2B5EF4-FFF2-40B4-BE49-F238E27FC236}">
                <a16:creationId xmlns:a16="http://schemas.microsoft.com/office/drawing/2014/main" id="{B627BEA3-20B9-48F6-B932-3045AC5E54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4F1BE-DC52-4081-B366-33F787F861FE}"/>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338881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8BF6-1005-4115-8E28-8B0438996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4E9B8A-BFA6-4CD4-AC60-62D8F0A4E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84CCD2-1086-465A-9EBC-D2956D69F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089E0-6E88-4A1A-8FDE-3B106198584A}"/>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6" name="Footer Placeholder 5">
            <a:extLst>
              <a:ext uri="{FF2B5EF4-FFF2-40B4-BE49-F238E27FC236}">
                <a16:creationId xmlns:a16="http://schemas.microsoft.com/office/drawing/2014/main" id="{C8B48E1F-3E93-4DF4-93B4-A68A9EFCA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EEF6F-A420-4822-96B1-5BE54103D135}"/>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49984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64B6-F1A6-4280-AB17-B4DA69C2C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BF9FB-D47A-4E17-9B29-F6B141271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A5F10-AC16-48E1-BB86-E3F3CC54A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C1E16-B7E9-46E2-916F-F0D857CC98C8}"/>
              </a:ext>
            </a:extLst>
          </p:cNvPr>
          <p:cNvSpPr>
            <a:spLocks noGrp="1"/>
          </p:cNvSpPr>
          <p:nvPr>
            <p:ph type="dt" sz="half" idx="10"/>
          </p:nvPr>
        </p:nvSpPr>
        <p:spPr/>
        <p:txBody>
          <a:bodyPr/>
          <a:lstStyle/>
          <a:p>
            <a:fld id="{7EB81E0E-C4E2-4225-8E3F-159C40CB8429}" type="datetimeFigureOut">
              <a:rPr lang="en-US" smtClean="0"/>
              <a:t>11/11/2021</a:t>
            </a:fld>
            <a:endParaRPr lang="en-US"/>
          </a:p>
        </p:txBody>
      </p:sp>
      <p:sp>
        <p:nvSpPr>
          <p:cNvPr id="6" name="Footer Placeholder 5">
            <a:extLst>
              <a:ext uri="{FF2B5EF4-FFF2-40B4-BE49-F238E27FC236}">
                <a16:creationId xmlns:a16="http://schemas.microsoft.com/office/drawing/2014/main" id="{AA767E67-3E4C-4893-BD4D-D36A8D066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18C04-60BD-41FA-9F5C-DDAA593EF404}"/>
              </a:ext>
            </a:extLst>
          </p:cNvPr>
          <p:cNvSpPr>
            <a:spLocks noGrp="1"/>
          </p:cNvSpPr>
          <p:nvPr>
            <p:ph type="sldNum" sz="quarter" idx="12"/>
          </p:nvPr>
        </p:nvSpPr>
        <p:spPr/>
        <p:txBody>
          <a:bodyPr/>
          <a:lstStyle/>
          <a:p>
            <a:fld id="{F5B0A875-E40A-44ED-B792-F7B621478311}" type="slidenum">
              <a:rPr lang="en-US" smtClean="0"/>
              <a:t>‹#›</a:t>
            </a:fld>
            <a:endParaRPr lang="en-US"/>
          </a:p>
        </p:txBody>
      </p:sp>
    </p:spTree>
    <p:extLst>
      <p:ext uri="{BB962C8B-B14F-4D97-AF65-F5344CB8AC3E}">
        <p14:creationId xmlns:p14="http://schemas.microsoft.com/office/powerpoint/2010/main" val="285681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B759F-76DB-4E71-BDFA-CD44F1220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99A01-5A1D-4E38-B204-6A5C8883B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2E2CC-669F-4C81-B49D-95DDE1094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1E0E-C4E2-4225-8E3F-159C40CB8429}" type="datetimeFigureOut">
              <a:rPr lang="en-US" smtClean="0"/>
              <a:t>11/11/2021</a:t>
            </a:fld>
            <a:endParaRPr lang="en-US"/>
          </a:p>
        </p:txBody>
      </p:sp>
      <p:sp>
        <p:nvSpPr>
          <p:cNvPr id="5" name="Footer Placeholder 4">
            <a:extLst>
              <a:ext uri="{FF2B5EF4-FFF2-40B4-BE49-F238E27FC236}">
                <a16:creationId xmlns:a16="http://schemas.microsoft.com/office/drawing/2014/main" id="{17E0A95B-F4FD-4ED8-9688-AA4DB4E70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02B340-905B-42C5-9F4D-767ACAB5E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0A875-E40A-44ED-B792-F7B621478311}" type="slidenum">
              <a:rPr lang="en-US" smtClean="0"/>
              <a:t>‹#›</a:t>
            </a:fld>
            <a:endParaRPr lang="en-US"/>
          </a:p>
        </p:txBody>
      </p:sp>
    </p:spTree>
    <p:extLst>
      <p:ext uri="{BB962C8B-B14F-4D97-AF65-F5344CB8AC3E}">
        <p14:creationId xmlns:p14="http://schemas.microsoft.com/office/powerpoint/2010/main" val="97538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lstu.welltrack.com/" TargetMode="External"/><Relationship Id="rId2" Type="http://schemas.openxmlformats.org/officeDocument/2006/relationships/hyperlink" Target="https://studentaffairs.illinoisstate.edu/keepthriving/"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redbirdlife.illinoisstate.edu/event/758516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unseling.illinoisstate.edu/services/wellconnect/" TargetMode="External"/><Relationship Id="rId2" Type="http://schemas.openxmlformats.org/officeDocument/2006/relationships/hyperlink" Target="https://www.psychologytoday.com/us" TargetMode="External"/><Relationship Id="rId1" Type="http://schemas.openxmlformats.org/officeDocument/2006/relationships/slideLayout" Target="../slideLayouts/slideLayout2.xml"/><Relationship Id="rId4" Type="http://schemas.openxmlformats.org/officeDocument/2006/relationships/hyperlink" Target="https://illinoisstate.knack.com/scs-local-providers-referral#home/table-view/"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3EF1F1A-A587-46A8-B953-EFB7739A4D35}"/>
              </a:ext>
            </a:extLst>
          </p:cNvPr>
          <p:cNvSpPr>
            <a:spLocks noGrp="1"/>
          </p:cNvSpPr>
          <p:nvPr>
            <p:ph type="title"/>
          </p:nvPr>
        </p:nvSpPr>
        <p:spPr>
          <a:xfrm>
            <a:off x="181906" y="5216158"/>
            <a:ext cx="2968349" cy="1264803"/>
          </a:xfrm>
        </p:spPr>
        <p:txBody>
          <a:bodyPr>
            <a:normAutofit/>
          </a:bodyPr>
          <a:lstStyle/>
          <a:p>
            <a:r>
              <a:rPr lang="en-US" sz="1800" dirty="0">
                <a:latin typeface="Candara" panose="020E0502030303020204" pitchFamily="34" charset="0"/>
              </a:rPr>
              <a:t>Carrie Haubner,  PsyD</a:t>
            </a:r>
            <a:br>
              <a:rPr lang="en-US" sz="1800" dirty="0">
                <a:latin typeface="Candara" panose="020E0502030303020204" pitchFamily="34" charset="0"/>
              </a:rPr>
            </a:br>
            <a:r>
              <a:rPr lang="en-US" sz="1800" dirty="0">
                <a:latin typeface="Candara" panose="020E0502030303020204" pitchFamily="34" charset="0"/>
              </a:rPr>
              <a:t>Interim Director</a:t>
            </a:r>
            <a:br>
              <a:rPr lang="en-US" sz="1800" dirty="0">
                <a:latin typeface="Candara" panose="020E0502030303020204" pitchFamily="34" charset="0"/>
              </a:rPr>
            </a:br>
            <a:r>
              <a:rPr lang="en-US" sz="1800" dirty="0">
                <a:latin typeface="Candara" panose="020E0502030303020204" pitchFamily="34" charset="0"/>
              </a:rPr>
              <a:t>Student Counseling Services</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5BD428D4-D6B0-44BF-B774-58BEEB091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246454"/>
            <a:ext cx="10914060" cy="2210102"/>
          </a:xfrm>
          <a:prstGeom prst="rect">
            <a:avLst/>
          </a:prstGeom>
        </p:spPr>
      </p:pic>
      <p:sp>
        <p:nvSpPr>
          <p:cNvPr id="3" name="Content Placeholder 2">
            <a:extLst>
              <a:ext uri="{FF2B5EF4-FFF2-40B4-BE49-F238E27FC236}">
                <a16:creationId xmlns:a16="http://schemas.microsoft.com/office/drawing/2014/main" id="{3144E4F7-F797-4014-83A0-977D72580FF1}"/>
              </a:ext>
            </a:extLst>
          </p:cNvPr>
          <p:cNvSpPr>
            <a:spLocks noGrp="1"/>
          </p:cNvSpPr>
          <p:nvPr>
            <p:ph idx="1"/>
          </p:nvPr>
        </p:nvSpPr>
        <p:spPr>
          <a:xfrm>
            <a:off x="3480619" y="4535506"/>
            <a:ext cx="8460030" cy="2383791"/>
          </a:xfrm>
        </p:spPr>
        <p:txBody>
          <a:bodyPr anchor="ctr">
            <a:normAutofit/>
          </a:bodyPr>
          <a:lstStyle/>
          <a:p>
            <a:pPr marL="0" indent="0">
              <a:buNone/>
            </a:pPr>
            <a:r>
              <a:rPr lang="en-US" sz="1600" i="1" dirty="0">
                <a:latin typeface="Candara" panose="020E0502030303020204" pitchFamily="34" charset="0"/>
              </a:rPr>
              <a:t>MISSION</a:t>
            </a:r>
          </a:p>
          <a:p>
            <a:pPr marL="0" indent="0">
              <a:buNone/>
            </a:pPr>
            <a:r>
              <a:rPr lang="en-US" sz="1600" dirty="0">
                <a:latin typeface="Candara" panose="020E0502030303020204" pitchFamily="34" charset="0"/>
              </a:rPr>
              <a:t>“Student Counseling Services seeks to provide a safe, welcoming, and affirming environment for all students. We also seek to foster a diverse campus community of safety, inclusiveness, and respect. We therefore commit ourselves to creating an environment based on our values that allow our diverse student body to access care, receive high quality services and take positive pathways to mental health.”</a:t>
            </a:r>
          </a:p>
          <a:p>
            <a:pPr marL="457200" lvl="1" indent="0">
              <a:buNone/>
            </a:pPr>
            <a:endParaRPr lang="en-US" sz="1600" dirty="0">
              <a:latin typeface="Candara" panose="020E0502030303020204" pitchFamily="34" charset="0"/>
            </a:endParaRPr>
          </a:p>
          <a:p>
            <a:pPr marL="457200" lvl="1" indent="0">
              <a:buNone/>
            </a:pPr>
            <a:r>
              <a:rPr lang="en-US" sz="1600" dirty="0">
                <a:latin typeface="Candara" panose="020E0502030303020204" pitchFamily="34" charset="0"/>
              </a:rPr>
              <a:t>All so that we support students in their ability to persist in their academics </a:t>
            </a:r>
          </a:p>
          <a:p>
            <a:pPr marL="0" indent="0">
              <a:buNone/>
            </a:pPr>
            <a:endParaRPr lang="en-US" sz="1100" dirty="0"/>
          </a:p>
        </p:txBody>
      </p:sp>
    </p:spTree>
    <p:extLst>
      <p:ext uri="{BB962C8B-B14F-4D97-AF65-F5344CB8AC3E}">
        <p14:creationId xmlns:p14="http://schemas.microsoft.com/office/powerpoint/2010/main" val="9944719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4FF7-A58B-4A55-9CBF-D6C6FB205CCA}"/>
              </a:ext>
            </a:extLst>
          </p:cNvPr>
          <p:cNvSpPr>
            <a:spLocks noGrp="1"/>
          </p:cNvSpPr>
          <p:nvPr>
            <p:ph type="title"/>
          </p:nvPr>
        </p:nvSpPr>
        <p:spPr/>
        <p:txBody>
          <a:bodyPr>
            <a:normAutofit/>
          </a:bodyPr>
          <a:lstStyle/>
          <a:p>
            <a:r>
              <a:rPr lang="en-US" dirty="0">
                <a:solidFill>
                  <a:srgbClr val="FF0000"/>
                </a:solidFill>
                <a:effectLst/>
                <a:latin typeface="Candara Light" panose="020E0502030303020204" pitchFamily="34" charset="0"/>
                <a:ea typeface="Calibri" panose="020F0502020204030204" pitchFamily="34" charset="0"/>
              </a:rPr>
              <a:t>While you wait..</a:t>
            </a:r>
            <a:endParaRPr lang="en-US" dirty="0">
              <a:solidFill>
                <a:srgbClr val="FF0000"/>
              </a:solidFill>
              <a:latin typeface="Candara Light" panose="020E0502030303020204" pitchFamily="34" charset="0"/>
            </a:endParaRPr>
          </a:p>
        </p:txBody>
      </p:sp>
      <p:sp>
        <p:nvSpPr>
          <p:cNvPr id="5" name="Content Placeholder 4">
            <a:extLst>
              <a:ext uri="{FF2B5EF4-FFF2-40B4-BE49-F238E27FC236}">
                <a16:creationId xmlns:a16="http://schemas.microsoft.com/office/drawing/2014/main" id="{B027424C-C12B-48A2-B94E-455F92AF6F72}"/>
              </a:ext>
            </a:extLst>
          </p:cNvPr>
          <p:cNvSpPr>
            <a:spLocks noGrp="1"/>
          </p:cNvSpPr>
          <p:nvPr>
            <p:ph sz="half" idx="2"/>
          </p:nvPr>
        </p:nvSpPr>
        <p:spPr/>
        <p:txBody>
          <a:bodyPr/>
          <a:lstStyle/>
          <a:p>
            <a:r>
              <a:rPr lang="en-US" dirty="0">
                <a:latin typeface="Candara" panose="020E0502030303020204" pitchFamily="34" charset="0"/>
              </a:rPr>
              <a:t>Redbirds Keep Thriving</a:t>
            </a:r>
          </a:p>
          <a:p>
            <a:pPr marL="0" indent="0">
              <a:buNone/>
            </a:pPr>
            <a:r>
              <a:rPr lang="en-US" sz="1800" dirty="0">
                <a:latin typeface="Candara" panose="020E0502030303020204" pitchFamily="34" charset="0"/>
                <a:hlinkClick r:id="rId2"/>
              </a:rPr>
              <a:t>https://studentaffairs.illinoisstate.edu/keepthriving/</a:t>
            </a:r>
            <a:endParaRPr lang="en-US" sz="1800" dirty="0">
              <a:latin typeface="Candara" panose="020E0502030303020204" pitchFamily="34" charset="0"/>
            </a:endParaRPr>
          </a:p>
          <a:p>
            <a:r>
              <a:rPr lang="en-US" dirty="0" err="1">
                <a:latin typeface="Candara" panose="020E0502030303020204" pitchFamily="34" charset="0"/>
              </a:rPr>
              <a:t>WellTrack</a:t>
            </a:r>
            <a:endParaRPr lang="en-US" dirty="0">
              <a:latin typeface="Candara" panose="020E0502030303020204" pitchFamily="34" charset="0"/>
            </a:endParaRPr>
          </a:p>
          <a:p>
            <a:pPr marL="0" indent="0">
              <a:buNone/>
            </a:pPr>
            <a:r>
              <a:rPr lang="en-US" dirty="0">
                <a:latin typeface="Candara" panose="020E0502030303020204" pitchFamily="34" charset="0"/>
                <a:hlinkClick r:id="rId3"/>
              </a:rPr>
              <a:t>https://ilstu.welltrack.com/</a:t>
            </a:r>
            <a:endParaRPr lang="en-US" dirty="0">
              <a:latin typeface="Candara" panose="020E0502030303020204" pitchFamily="34" charset="0"/>
            </a:endParaRPr>
          </a:p>
          <a:p>
            <a:r>
              <a:rPr lang="en-US" dirty="0">
                <a:latin typeface="Candara" panose="020E0502030303020204" pitchFamily="34" charset="0"/>
              </a:rPr>
              <a:t>Feel Better Workshops</a:t>
            </a:r>
          </a:p>
          <a:p>
            <a:pPr marL="0" indent="0">
              <a:buNone/>
            </a:pPr>
            <a:r>
              <a:rPr lang="en-US" sz="1800" dirty="0">
                <a:latin typeface="Candara" panose="020E0502030303020204" pitchFamily="34" charset="0"/>
                <a:hlinkClick r:id="rId4"/>
              </a:rPr>
              <a:t>https://redbirdlife.illinoisstate.edu/event/7585169</a:t>
            </a:r>
            <a:endParaRPr lang="en-US" sz="1800" dirty="0">
              <a:latin typeface="Candara" panose="020E0502030303020204" pitchFamily="34" charset="0"/>
            </a:endParaRPr>
          </a:p>
          <a:p>
            <a:r>
              <a:rPr lang="en-US" dirty="0">
                <a:latin typeface="Candara" panose="020E0502030303020204" pitchFamily="34" charset="0"/>
              </a:rPr>
              <a:t>Redbirds Reach Out</a:t>
            </a:r>
          </a:p>
          <a:p>
            <a:r>
              <a:rPr lang="en-US" dirty="0">
                <a:latin typeface="Candara" panose="020E0502030303020204" pitchFamily="34" charset="0"/>
              </a:rPr>
              <a:t>Mindfulness</a:t>
            </a:r>
          </a:p>
          <a:p>
            <a:pPr marL="0" indent="0">
              <a:buNone/>
            </a:pPr>
            <a:endParaRPr lang="en-US" sz="1800" dirty="0">
              <a:latin typeface="Candara" panose="020E0502030303020204" pitchFamily="34" charset="0"/>
            </a:endParaRPr>
          </a:p>
          <a:p>
            <a:pPr marL="0" indent="0">
              <a:buNone/>
            </a:pPr>
            <a:endParaRPr lang="en-US" dirty="0">
              <a:latin typeface="Candara" panose="020E0502030303020204" pitchFamily="34" charset="0"/>
            </a:endParaRPr>
          </a:p>
          <a:p>
            <a:endParaRPr lang="en-US" dirty="0"/>
          </a:p>
        </p:txBody>
      </p:sp>
      <p:pic>
        <p:nvPicPr>
          <p:cNvPr id="6" name="Content Placeholder 4">
            <a:extLst>
              <a:ext uri="{FF2B5EF4-FFF2-40B4-BE49-F238E27FC236}">
                <a16:creationId xmlns:a16="http://schemas.microsoft.com/office/drawing/2014/main" id="{6E7BC94A-E9AD-4D59-8271-F1F844BAD52F}"/>
              </a:ext>
            </a:extLst>
          </p:cNvPr>
          <p:cNvPicPr>
            <a:picLocks noGrp="1" noChangeAspect="1"/>
          </p:cNvPicPr>
          <p:nvPr>
            <p:ph sz="half" idx="1"/>
          </p:nvPr>
        </p:nvPicPr>
        <p:blipFill rotWithShape="1">
          <a:blip r:embed="rId5"/>
          <a:srcRect l="17723" t="16326" r="57424" b="6202"/>
          <a:stretch/>
        </p:blipFill>
        <p:spPr>
          <a:xfrm>
            <a:off x="838200" y="1831605"/>
            <a:ext cx="5181600" cy="4339378"/>
          </a:xfrm>
        </p:spPr>
      </p:pic>
      <p:sp>
        <p:nvSpPr>
          <p:cNvPr id="7" name="Oval 6">
            <a:extLst>
              <a:ext uri="{FF2B5EF4-FFF2-40B4-BE49-F238E27FC236}">
                <a16:creationId xmlns:a16="http://schemas.microsoft.com/office/drawing/2014/main" id="{6677363A-497F-49FB-B0E4-B52EB88ABF10}"/>
              </a:ext>
            </a:extLst>
          </p:cNvPr>
          <p:cNvSpPr/>
          <p:nvPr/>
        </p:nvSpPr>
        <p:spPr>
          <a:xfrm>
            <a:off x="1917290" y="4861068"/>
            <a:ext cx="1144475" cy="324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02F063C-B82D-4B2F-A0A9-CAF2674DD484}"/>
              </a:ext>
            </a:extLst>
          </p:cNvPr>
          <p:cNvSpPr/>
          <p:nvPr/>
        </p:nvSpPr>
        <p:spPr>
          <a:xfrm>
            <a:off x="1722611" y="5185533"/>
            <a:ext cx="1067783" cy="371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CE3343-75BA-4913-82CA-C7FD9C1D7C5D}"/>
              </a:ext>
            </a:extLst>
          </p:cNvPr>
          <p:cNvSpPr/>
          <p:nvPr/>
        </p:nvSpPr>
        <p:spPr>
          <a:xfrm>
            <a:off x="1551530" y="5509997"/>
            <a:ext cx="1002891" cy="318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F4550-D522-4A70-9C03-9C17BF6F893C}"/>
              </a:ext>
            </a:extLst>
          </p:cNvPr>
          <p:cNvSpPr/>
          <p:nvPr/>
        </p:nvSpPr>
        <p:spPr>
          <a:xfrm>
            <a:off x="2271252" y="4572000"/>
            <a:ext cx="942913" cy="289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1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DE3B211-978A-44A8-8E3C-824689C67386}"/>
              </a:ext>
            </a:extLst>
          </p:cNvPr>
          <p:cNvSpPr>
            <a:spLocks noGrp="1"/>
          </p:cNvSpPr>
          <p:nvPr>
            <p:ph type="title"/>
          </p:nvPr>
        </p:nvSpPr>
        <p:spPr>
          <a:xfrm>
            <a:off x="804672" y="640080"/>
            <a:ext cx="3282696" cy="5257800"/>
          </a:xfrm>
        </p:spPr>
        <p:txBody>
          <a:bodyPr>
            <a:normAutofit/>
          </a:bodyPr>
          <a:lstStyle/>
          <a:p>
            <a:r>
              <a:rPr lang="en-US" dirty="0">
                <a:solidFill>
                  <a:srgbClr val="FF0000"/>
                </a:solidFill>
                <a:latin typeface="Candara Light" panose="020E0502030303020204" pitchFamily="34" charset="0"/>
                <a:ea typeface="Calibri" panose="020F0502020204030204" pitchFamily="34" charset="0"/>
              </a:rPr>
              <a:t>U</a:t>
            </a:r>
            <a:r>
              <a:rPr lang="en-US" dirty="0">
                <a:solidFill>
                  <a:srgbClr val="FF0000"/>
                </a:solidFill>
                <a:effectLst/>
                <a:latin typeface="Candara Light" panose="020E0502030303020204" pitchFamily="34" charset="0"/>
                <a:ea typeface="Calibri" panose="020F0502020204030204" pitchFamily="34" charset="0"/>
              </a:rPr>
              <a:t>tilizing Counseling in the Community</a:t>
            </a:r>
            <a:endParaRPr lang="en-US" dirty="0">
              <a:solidFill>
                <a:srgbClr val="FF0000"/>
              </a:solidFill>
            </a:endParaRPr>
          </a:p>
        </p:txBody>
      </p:sp>
      <p:sp>
        <p:nvSpPr>
          <p:cNvPr id="6" name="Content Placeholder 5">
            <a:extLst>
              <a:ext uri="{FF2B5EF4-FFF2-40B4-BE49-F238E27FC236}">
                <a16:creationId xmlns:a16="http://schemas.microsoft.com/office/drawing/2014/main" id="{DE6416FE-B858-4CC3-9EF1-A1314BA2B316}"/>
              </a:ext>
            </a:extLst>
          </p:cNvPr>
          <p:cNvSpPr>
            <a:spLocks noGrp="1"/>
          </p:cNvSpPr>
          <p:nvPr>
            <p:ph idx="1"/>
          </p:nvPr>
        </p:nvSpPr>
        <p:spPr>
          <a:xfrm>
            <a:off x="5358384" y="640081"/>
            <a:ext cx="6024654" cy="5257800"/>
          </a:xfrm>
        </p:spPr>
        <p:txBody>
          <a:bodyPr anchor="ctr">
            <a:normAutofit/>
          </a:bodyPr>
          <a:lstStyle/>
          <a:p>
            <a:r>
              <a:rPr lang="en-US" sz="2400">
                <a:latin typeface="Candara" panose="020E0502030303020204" pitchFamily="34" charset="0"/>
              </a:rPr>
              <a:t>Psychology Today*:</a:t>
            </a:r>
          </a:p>
          <a:p>
            <a:pPr marL="0" indent="0">
              <a:buNone/>
            </a:pPr>
            <a:r>
              <a:rPr lang="en-US" sz="2400">
                <a:latin typeface="Candara" panose="020E0502030303020204" pitchFamily="34" charset="0"/>
                <a:hlinkClick r:id="rId2"/>
              </a:rPr>
              <a:t>https://www.psychologytoday.com/us</a:t>
            </a:r>
            <a:endParaRPr lang="en-US" sz="2400">
              <a:latin typeface="Candara" panose="020E0502030303020204" pitchFamily="34" charset="0"/>
            </a:endParaRPr>
          </a:p>
          <a:p>
            <a:pPr marL="0" marR="0">
              <a:spcBef>
                <a:spcPts val="0"/>
              </a:spcBef>
              <a:spcAft>
                <a:spcPts val="0"/>
              </a:spcAft>
            </a:pPr>
            <a:r>
              <a:rPr lang="en-US" sz="2400">
                <a:effectLst/>
                <a:latin typeface="Candara" panose="020E0502030303020204" pitchFamily="34" charset="0"/>
                <a:ea typeface="Calibri" panose="020F0502020204030204" pitchFamily="34" charset="0"/>
              </a:rPr>
              <a:t>WellConnect:</a:t>
            </a:r>
          </a:p>
          <a:p>
            <a:pPr marL="0" marR="0" indent="0">
              <a:spcBef>
                <a:spcPts val="0"/>
              </a:spcBef>
              <a:spcAft>
                <a:spcPts val="0"/>
              </a:spcAft>
              <a:buNone/>
            </a:pPr>
            <a:r>
              <a:rPr lang="en-US" sz="2400" u="sng">
                <a:effectLst/>
                <a:latin typeface="Candara" panose="020E0502030303020204" pitchFamily="34" charset="0"/>
                <a:ea typeface="Calibri" panose="020F0502020204030204" pitchFamily="34" charset="0"/>
                <a:hlinkClick r:id="rId3"/>
              </a:rPr>
              <a:t>https://counseling.illinoisstate.edu/services/wellconnect/</a:t>
            </a:r>
            <a:endParaRPr lang="en-US" sz="2400">
              <a:effectLst/>
              <a:latin typeface="Candara" panose="020E0502030303020204" pitchFamily="34" charset="0"/>
              <a:ea typeface="Calibri" panose="020F0502020204030204" pitchFamily="34" charset="0"/>
            </a:endParaRPr>
          </a:p>
          <a:p>
            <a:r>
              <a:rPr lang="en-US" sz="2400">
                <a:latin typeface="Candara" panose="020E0502030303020204" pitchFamily="34" charset="0"/>
              </a:rPr>
              <a:t>Student Counseling Services Referral Database*:</a:t>
            </a:r>
          </a:p>
          <a:p>
            <a:pPr marL="0" indent="0">
              <a:buNone/>
            </a:pPr>
            <a:r>
              <a:rPr lang="en-US" sz="2400">
                <a:latin typeface="Candara" panose="020E0502030303020204" pitchFamily="34" charset="0"/>
                <a:hlinkClick r:id="rId4"/>
              </a:rPr>
              <a:t>https://illinoisstate.knack.com/scs-local-providers-referral#home/table-view/</a:t>
            </a:r>
            <a:endParaRPr lang="en-US" sz="2400">
              <a:latin typeface="Candara" panose="020E0502030303020204" pitchFamily="34" charset="0"/>
            </a:endParaRPr>
          </a:p>
          <a:p>
            <a:r>
              <a:rPr lang="en-US" sz="2400">
                <a:latin typeface="Candara" panose="020E0502030303020204" pitchFamily="34" charset="0"/>
              </a:rPr>
              <a:t> Student Counseling Services Case Manager</a:t>
            </a:r>
          </a:p>
          <a:p>
            <a:pPr marL="0" indent="0">
              <a:buNone/>
            </a:pPr>
            <a:r>
              <a:rPr lang="en-US" sz="2400">
                <a:latin typeface="Candara" panose="020E0502030303020204" pitchFamily="34" charset="0"/>
              </a:rPr>
              <a:t>Referred off triage or a “direct case management appointment”</a:t>
            </a:r>
          </a:p>
        </p:txBody>
      </p:sp>
    </p:spTree>
    <p:extLst>
      <p:ext uri="{BB962C8B-B14F-4D97-AF65-F5344CB8AC3E}">
        <p14:creationId xmlns:p14="http://schemas.microsoft.com/office/powerpoint/2010/main" val="105195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ask questions in English | English Live Blog">
            <a:extLst>
              <a:ext uri="{FF2B5EF4-FFF2-40B4-BE49-F238E27FC236}">
                <a16:creationId xmlns:a16="http://schemas.microsoft.com/office/drawing/2014/main" id="{05EBD172-883F-4E96-8037-A9D3DA6FB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300038"/>
            <a:ext cx="939165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3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E9757-BE21-4D55-A7F6-68FB86DB0ED0}"/>
              </a:ext>
            </a:extLst>
          </p:cNvPr>
          <p:cNvSpPr>
            <a:spLocks noGrp="1"/>
          </p:cNvSpPr>
          <p:nvPr>
            <p:ph type="title"/>
          </p:nvPr>
        </p:nvSpPr>
        <p:spPr>
          <a:xfrm>
            <a:off x="6513788" y="365125"/>
            <a:ext cx="4840010" cy="59629"/>
          </a:xfrm>
        </p:spPr>
        <p:txBody>
          <a:bodyPr>
            <a:normAutofit fontScale="90000"/>
          </a:bodyPr>
          <a:lstStyle/>
          <a:p>
            <a:endParaRPr lang="en-US" dirty="0"/>
          </a:p>
        </p:txBody>
      </p:sp>
      <p:pic>
        <p:nvPicPr>
          <p:cNvPr id="4" name="Picture 3" descr="Who are you?&amp;quot; trailer - YouTube">
            <a:extLst>
              <a:ext uri="{FF2B5EF4-FFF2-40B4-BE49-F238E27FC236}">
                <a16:creationId xmlns:a16="http://schemas.microsoft.com/office/drawing/2014/main" id="{782555F9-3CBD-45FC-86DF-FD21DEBD6569}"/>
              </a:ext>
            </a:extLst>
          </p:cNvPr>
          <p:cNvPicPr/>
          <p:nvPr/>
        </p:nvPicPr>
        <p:blipFill rotWithShape="1">
          <a:blip r:embed="rId2">
            <a:extLst>
              <a:ext uri="{28A0092B-C50C-407E-A947-70E740481C1C}">
                <a14:useLocalDpi xmlns:a14="http://schemas.microsoft.com/office/drawing/2010/main" val="0"/>
              </a:ext>
            </a:extLst>
          </a:blip>
          <a:srcRect l="23993" r="25838"/>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3" name="Content Placeholder 2">
            <a:extLst>
              <a:ext uri="{FF2B5EF4-FFF2-40B4-BE49-F238E27FC236}">
                <a16:creationId xmlns:a16="http://schemas.microsoft.com/office/drawing/2014/main" id="{5738E47E-C7A8-4510-9017-EAFC6806E0CE}"/>
              </a:ext>
            </a:extLst>
          </p:cNvPr>
          <p:cNvSpPr>
            <a:spLocks noGrp="1"/>
          </p:cNvSpPr>
          <p:nvPr>
            <p:ph idx="1"/>
          </p:nvPr>
        </p:nvSpPr>
        <p:spPr>
          <a:xfrm>
            <a:off x="6513787" y="489646"/>
            <a:ext cx="5544493" cy="6288713"/>
          </a:xfrm>
        </p:spPr>
        <p:txBody>
          <a:bodyPr>
            <a:normAutofit/>
          </a:bodyPr>
          <a:lstStyle/>
          <a:p>
            <a:pPr rtl="0" fontAlgn="base"/>
            <a:r>
              <a:rPr lang="en-US" sz="1200" b="0" i="0" dirty="0">
                <a:effectLst/>
                <a:latin typeface="Candara" panose="020E0502030303020204" pitchFamily="34" charset="0"/>
              </a:rPr>
              <a:t>The </a:t>
            </a:r>
            <a:r>
              <a:rPr lang="en-US" sz="1200" b="1" i="0" dirty="0">
                <a:effectLst/>
                <a:latin typeface="Candara" panose="020E0502030303020204" pitchFamily="34" charset="0"/>
              </a:rPr>
              <a:t>Clinical Services </a:t>
            </a:r>
            <a:r>
              <a:rPr lang="en-US" sz="1200" i="0" dirty="0">
                <a:effectLst/>
                <a:latin typeface="Candara" panose="020E0502030303020204" pitchFamily="34" charset="0"/>
              </a:rPr>
              <a:t>area</a:t>
            </a:r>
            <a:r>
              <a:rPr lang="en-US" sz="1200" b="1" i="0" dirty="0">
                <a:effectLst/>
                <a:latin typeface="Candara" panose="020E0502030303020204" pitchFamily="34" charset="0"/>
              </a:rPr>
              <a:t> </a:t>
            </a:r>
            <a:r>
              <a:rPr lang="en-US" sz="1200" b="0" i="0" dirty="0">
                <a:effectLst/>
                <a:latin typeface="Candara" panose="020E0502030303020204" pitchFamily="34" charset="0"/>
              </a:rPr>
              <a:t>of SCS provides high quality, culturally competent, professional, psychological services to students who need such assistance.  </a:t>
            </a:r>
            <a:r>
              <a:rPr lang="en-US" sz="1200" b="1" i="1" dirty="0">
                <a:effectLst/>
                <a:latin typeface="Candara" panose="020E0502030303020204" pitchFamily="34" charset="0"/>
              </a:rPr>
              <a:t>The services offered are designed to help students resolve problems that might significantly impair their ability to function adequately and/or succeed academically</a:t>
            </a:r>
            <a:r>
              <a:rPr lang="en-US" sz="1200" b="0" i="0" dirty="0">
                <a:effectLst/>
                <a:latin typeface="Candara" panose="020E0502030303020204" pitchFamily="34" charset="0"/>
              </a:rPr>
              <a:t>.  Our goal is to help bring about timely and lasting resolution of the problems, employing the best techniques and services possible.  </a:t>
            </a:r>
          </a:p>
          <a:p>
            <a:pPr rtl="0" fontAlgn="base"/>
            <a:r>
              <a:rPr lang="en-US" sz="1200" b="0" i="0" dirty="0">
                <a:effectLst/>
                <a:latin typeface="Candara" panose="020E0502030303020204" pitchFamily="34" charset="0"/>
              </a:rPr>
              <a:t>The Clinical Services area encompasses the following areas:  </a:t>
            </a:r>
          </a:p>
          <a:p>
            <a:pPr lvl="1" fontAlgn="base"/>
            <a:r>
              <a:rPr lang="en-US" sz="1200" b="0" i="0" dirty="0">
                <a:effectLst/>
                <a:latin typeface="Candara" panose="020E0502030303020204" pitchFamily="34" charset="0"/>
              </a:rPr>
              <a:t>24-hour emergency crisis intervention service including daytime emergency (DTEM), </a:t>
            </a:r>
            <a:r>
              <a:rPr lang="en-US" sz="1200" b="0" i="0" dirty="0" err="1">
                <a:effectLst/>
                <a:latin typeface="Candara" panose="020E0502030303020204" pitchFamily="34" charset="0"/>
              </a:rPr>
              <a:t>ProtoCall</a:t>
            </a:r>
            <a:r>
              <a:rPr lang="en-US" sz="1200" b="0" i="0" dirty="0">
                <a:effectLst/>
                <a:latin typeface="Candara" panose="020E0502030303020204" pitchFamily="34" charset="0"/>
              </a:rPr>
              <a:t>, an afterhours on-call service, and evening and weekend on-call rotation. SCS staff also monitor students of concern through Redbird Care Team and University Housing. </a:t>
            </a:r>
          </a:p>
          <a:p>
            <a:pPr lvl="1" fontAlgn="base"/>
            <a:r>
              <a:rPr lang="en-US" sz="1200" b="0" i="0" dirty="0">
                <a:effectLst/>
                <a:latin typeface="Candara" panose="020E0502030303020204" pitchFamily="34" charset="0"/>
              </a:rPr>
              <a:t>Triage appointments which provide students access to a staff counselor to assess concerns and make a referral to the most appropriate resource </a:t>
            </a:r>
          </a:p>
          <a:p>
            <a:pPr lvl="1" fontAlgn="base"/>
            <a:r>
              <a:rPr lang="en-US" sz="1200" b="0" i="0" dirty="0">
                <a:effectLst/>
                <a:latin typeface="Candara" panose="020E0502030303020204" pitchFamily="34" charset="0"/>
              </a:rPr>
              <a:t>Time-limited (12-20 sessions), semiweekly individual therapy for a variety of personal and/or vocational concerns</a:t>
            </a:r>
            <a:r>
              <a:rPr lang="en-US" sz="1200" b="0" i="0" strike="sngStrike" dirty="0">
                <a:effectLst/>
                <a:latin typeface="Candara" panose="020E0502030303020204" pitchFamily="34" charset="0"/>
              </a:rPr>
              <a:t>, </a:t>
            </a:r>
            <a:r>
              <a:rPr lang="en-US" sz="1200" b="0" i="0" dirty="0">
                <a:effectLst/>
                <a:latin typeface="Candara" panose="020E0502030303020204" pitchFamily="34" charset="0"/>
              </a:rPr>
              <a:t> </a:t>
            </a:r>
          </a:p>
          <a:p>
            <a:pPr lvl="1" fontAlgn="base"/>
            <a:r>
              <a:rPr lang="en-US" sz="1200" b="0" i="0" dirty="0">
                <a:effectLst/>
                <a:latin typeface="Candara" panose="020E0502030303020204" pitchFamily="34" charset="0"/>
              </a:rPr>
              <a:t>Group counseling, including general therapy groups, topical groups</a:t>
            </a:r>
            <a:r>
              <a:rPr lang="en-US" sz="1200" b="0" i="0" u="sng" dirty="0">
                <a:effectLst/>
                <a:latin typeface="Candara" panose="020E0502030303020204" pitchFamily="34" charset="0"/>
              </a:rPr>
              <a:t>,</a:t>
            </a:r>
            <a:r>
              <a:rPr lang="en-US" sz="1200" b="0" i="0" dirty="0">
                <a:effectLst/>
                <a:latin typeface="Candara" panose="020E0502030303020204" pitchFamily="34" charset="0"/>
              </a:rPr>
              <a:t> and population specific interpersonal process groups  </a:t>
            </a:r>
          </a:p>
          <a:p>
            <a:pPr lvl="1" fontAlgn="base"/>
            <a:r>
              <a:rPr lang="en-US" sz="1200" b="0" i="0" dirty="0">
                <a:effectLst/>
                <a:latin typeface="Candara" panose="020E0502030303020204" pitchFamily="34" charset="0"/>
              </a:rPr>
              <a:t>Couples counseling for intimate partners, roommates, siblings, etc. </a:t>
            </a:r>
          </a:p>
          <a:p>
            <a:pPr lvl="1" fontAlgn="base"/>
            <a:r>
              <a:rPr lang="en-US" sz="1200" b="0" i="0" dirty="0">
                <a:effectLst/>
                <a:latin typeface="Candara" panose="020E0502030303020204" pitchFamily="34" charset="0"/>
              </a:rPr>
              <a:t>Referral coordination (case management) services for the assistance in identifying and transitioning</a:t>
            </a:r>
            <a:r>
              <a:rPr lang="en-US" sz="1200" b="0" i="0" strike="sngStrike" dirty="0">
                <a:effectLst/>
                <a:latin typeface="Candara" panose="020E0502030303020204" pitchFamily="34" charset="0"/>
              </a:rPr>
              <a:t> </a:t>
            </a:r>
            <a:r>
              <a:rPr lang="en-US" sz="1200" b="0" i="0" dirty="0">
                <a:effectLst/>
                <a:latin typeface="Candara" panose="020E0502030303020204" pitchFamily="34" charset="0"/>
              </a:rPr>
              <a:t> clients to community providers </a:t>
            </a:r>
          </a:p>
          <a:p>
            <a:pPr lvl="1" fontAlgn="base"/>
            <a:r>
              <a:rPr lang="en-US" sz="1200" b="0" dirty="0">
                <a:effectLst/>
                <a:latin typeface="Candara" panose="020E0502030303020204" pitchFamily="34" charset="0"/>
              </a:rPr>
              <a:t>The </a:t>
            </a:r>
            <a:r>
              <a:rPr lang="en-US" sz="1200" b="0" dirty="0" err="1">
                <a:effectLst/>
                <a:latin typeface="Candara" panose="020E0502030303020204" pitchFamily="34" charset="0"/>
              </a:rPr>
              <a:t>mulitidisciplinary</a:t>
            </a:r>
            <a:r>
              <a:rPr lang="en-US" sz="1200" b="0" dirty="0">
                <a:effectLst/>
                <a:latin typeface="Candara" panose="020E0502030303020204" pitchFamily="34" charset="0"/>
              </a:rPr>
              <a:t> Eating Concerns and Assessment Treatment Team  </a:t>
            </a:r>
          </a:p>
          <a:p>
            <a:pPr lvl="1" fontAlgn="base"/>
            <a:r>
              <a:rPr lang="en-US" sz="1200" b="0" i="0" dirty="0">
                <a:effectLst/>
                <a:latin typeface="Candara" panose="020E0502030303020204" pitchFamily="34" charset="0"/>
              </a:rPr>
              <a:t>Psychological assessment </a:t>
            </a:r>
          </a:p>
          <a:p>
            <a:pPr lvl="1" fontAlgn="base"/>
            <a:r>
              <a:rPr lang="en-US" sz="1200" b="0" i="0" dirty="0">
                <a:effectLst/>
                <a:latin typeface="Candara" panose="020E0502030303020204" pitchFamily="34" charset="0"/>
              </a:rPr>
              <a:t>Confidential advising for students who have experienced (or been charged with) sexual assault, sexual harassment, stalking or domestic/interpersonal violence </a:t>
            </a:r>
          </a:p>
          <a:p>
            <a:pPr lvl="1" fontAlgn="base"/>
            <a:r>
              <a:rPr lang="en-US" sz="1200" b="0" i="0" dirty="0">
                <a:effectLst/>
                <a:latin typeface="Candara" panose="020E0502030303020204" pitchFamily="34" charset="0"/>
              </a:rPr>
              <a:t>Specialized services such as EMDR  </a:t>
            </a:r>
          </a:p>
          <a:p>
            <a:pPr lvl="1" fontAlgn="base"/>
            <a:r>
              <a:rPr lang="en-US" sz="1200" b="0" i="0" dirty="0">
                <a:effectLst/>
                <a:latin typeface="Candara" panose="020E0502030303020204" pitchFamily="34" charset="0"/>
              </a:rPr>
              <a:t>Teletherapy services </a:t>
            </a:r>
          </a:p>
          <a:p>
            <a:pPr lvl="1" fontAlgn="base"/>
            <a:r>
              <a:rPr lang="en-US" sz="1200" b="0" i="0" dirty="0">
                <a:effectLst/>
                <a:latin typeface="Candara" panose="020E0502030303020204" pitchFamily="34" charset="0"/>
              </a:rPr>
              <a:t>Auxiliary services such as the Relaxation Room, </a:t>
            </a:r>
            <a:r>
              <a:rPr lang="en-US" sz="1200" b="0" i="0" dirty="0" err="1">
                <a:effectLst/>
                <a:latin typeface="Candara" panose="020E0502030303020204" pitchFamily="34" charset="0"/>
              </a:rPr>
              <a:t>WellTrack</a:t>
            </a:r>
            <a:r>
              <a:rPr lang="en-US" sz="1200" b="0" i="0" dirty="0">
                <a:effectLst/>
                <a:latin typeface="Candara" panose="020E0502030303020204" pitchFamily="34" charset="0"/>
              </a:rPr>
              <a:t> and </a:t>
            </a:r>
            <a:r>
              <a:rPr lang="en-US" sz="1200" b="0" i="0" dirty="0" err="1">
                <a:effectLst/>
                <a:latin typeface="Candara" panose="020E0502030303020204" pitchFamily="34" charset="0"/>
              </a:rPr>
              <a:t>WellConnect</a:t>
            </a:r>
            <a:r>
              <a:rPr lang="en-US" sz="1200" b="0" i="0" dirty="0">
                <a:effectLst/>
                <a:latin typeface="Candara" panose="020E0502030303020204" pitchFamily="34" charset="0"/>
              </a:rPr>
              <a:t> </a:t>
            </a:r>
          </a:p>
          <a:p>
            <a:pPr lvl="1" fontAlgn="base"/>
            <a:r>
              <a:rPr lang="en-US" sz="1200" b="0" i="0" dirty="0">
                <a:effectLst/>
                <a:latin typeface="Candara" panose="020E0502030303020204" pitchFamily="34" charset="0"/>
              </a:rPr>
              <a:t>Embedded positions in Athletics and the Multicultural Center </a:t>
            </a:r>
          </a:p>
          <a:p>
            <a:endParaRPr lang="en-US" sz="700" dirty="0"/>
          </a:p>
        </p:txBody>
      </p:sp>
    </p:spTree>
    <p:extLst>
      <p:ext uri="{BB962C8B-B14F-4D97-AF65-F5344CB8AC3E}">
        <p14:creationId xmlns:p14="http://schemas.microsoft.com/office/powerpoint/2010/main" val="260530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D46BBAC-697B-49BB-BC9D-86E9A505B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26139" cy="6857542"/>
          </a:xfrm>
          <a:custGeom>
            <a:avLst/>
            <a:gdLst>
              <a:gd name="connsiteX0" fmla="*/ 0 w 5226139"/>
              <a:gd name="connsiteY0" fmla="*/ 0 h 6857542"/>
              <a:gd name="connsiteX1" fmla="*/ 4079466 w 5226139"/>
              <a:gd name="connsiteY1" fmla="*/ 0 h 6857542"/>
              <a:gd name="connsiteX2" fmla="*/ 4092113 w 5226139"/>
              <a:gd name="connsiteY2" fmla="*/ 31774 h 6857542"/>
              <a:gd name="connsiteX3" fmla="*/ 5147121 w 5226139"/>
              <a:gd name="connsiteY3" fmla="*/ 2682457 h 6857542"/>
              <a:gd name="connsiteX4" fmla="*/ 5147121 w 5226139"/>
              <a:gd name="connsiteY4" fmla="*/ 3752208 h 6857542"/>
              <a:gd name="connsiteX5" fmla="*/ 3989617 w 5226139"/>
              <a:gd name="connsiteY5" fmla="*/ 6660411 h 6857542"/>
              <a:gd name="connsiteX6" fmla="*/ 3911155 w 5226139"/>
              <a:gd name="connsiteY6" fmla="*/ 6857542 h 6857542"/>
              <a:gd name="connsiteX7" fmla="*/ 0 w 5226139"/>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6139" h="6857542">
                <a:moveTo>
                  <a:pt x="0" y="0"/>
                </a:moveTo>
                <a:lnTo>
                  <a:pt x="4079466" y="0"/>
                </a:lnTo>
                <a:lnTo>
                  <a:pt x="4092113" y="31774"/>
                </a:lnTo>
                <a:cubicBezTo>
                  <a:pt x="5147121" y="2682457"/>
                  <a:pt x="5147121" y="2682457"/>
                  <a:pt x="5147121" y="2682457"/>
                </a:cubicBezTo>
                <a:cubicBezTo>
                  <a:pt x="5252479" y="2988100"/>
                  <a:pt x="5252479" y="3446565"/>
                  <a:pt x="5147121" y="3752208"/>
                </a:cubicBezTo>
                <a:cubicBezTo>
                  <a:pt x="4663134" y="4968215"/>
                  <a:pt x="4285019" y="5918220"/>
                  <a:pt x="3989617" y="6660411"/>
                </a:cubicBezTo>
                <a:lnTo>
                  <a:pt x="3911155"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B4D6F36B-69C8-45C7-A0D2-40137A502570}"/>
              </a:ext>
            </a:extLst>
          </p:cNvPr>
          <p:cNvSpPr>
            <a:spLocks noGrp="1"/>
          </p:cNvSpPr>
          <p:nvPr>
            <p:ph type="title"/>
          </p:nvPr>
        </p:nvSpPr>
        <p:spPr>
          <a:xfrm>
            <a:off x="767290" y="1673091"/>
            <a:ext cx="3669538" cy="3511819"/>
          </a:xfrm>
        </p:spPr>
        <p:txBody>
          <a:bodyPr anchor="ctr">
            <a:normAutofit/>
          </a:bodyPr>
          <a:lstStyle/>
          <a:p>
            <a:pPr algn="r"/>
            <a:r>
              <a:rPr lang="en-US" dirty="0">
                <a:solidFill>
                  <a:schemeClr val="bg1"/>
                </a:solidFill>
                <a:latin typeface="Candara Light" panose="020E0502030303020204" pitchFamily="34" charset="0"/>
              </a:rPr>
              <a:t>Process of Connecting for Clinical Services</a:t>
            </a:r>
          </a:p>
        </p:txBody>
      </p:sp>
      <p:grpSp>
        <p:nvGrpSpPr>
          <p:cNvPr id="16" name="Group 15">
            <a:extLst>
              <a:ext uri="{FF2B5EF4-FFF2-40B4-BE49-F238E27FC236}">
                <a16:creationId xmlns:a16="http://schemas.microsoft.com/office/drawing/2014/main" id="{E3BBC3C5-A0C9-4105-BF4B-16C8A4DD0F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7" name="Freeform 5">
              <a:extLst>
                <a:ext uri="{FF2B5EF4-FFF2-40B4-BE49-F238E27FC236}">
                  <a16:creationId xmlns:a16="http://schemas.microsoft.com/office/drawing/2014/main" id="{F026D8D0-74D6-43A9-A6C1-C9F7A53914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33E20804-3809-4680-96DA-320CF1507E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Content Placeholder 6">
            <a:extLst>
              <a:ext uri="{FF2B5EF4-FFF2-40B4-BE49-F238E27FC236}">
                <a16:creationId xmlns:a16="http://schemas.microsoft.com/office/drawing/2014/main" id="{992B35C7-10A9-4875-83CE-3AE3E7E4B88B}"/>
              </a:ext>
            </a:extLst>
          </p:cNvPr>
          <p:cNvGraphicFramePr>
            <a:graphicFrameLocks noGrp="1"/>
          </p:cNvGraphicFramePr>
          <p:nvPr>
            <p:ph idx="1"/>
            <p:extLst>
              <p:ext uri="{D42A27DB-BD31-4B8C-83A1-F6EECF244321}">
                <p14:modId xmlns:p14="http://schemas.microsoft.com/office/powerpoint/2010/main" val="89386307"/>
              </p:ext>
            </p:extLst>
          </p:nvPr>
        </p:nvGraphicFramePr>
        <p:xfrm>
          <a:off x="5644238" y="1673091"/>
          <a:ext cx="5709561" cy="351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54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2B2CF2-F5BD-4383-A52F-E372E9B48CF5}"/>
              </a:ext>
            </a:extLst>
          </p:cNvPr>
          <p:cNvSpPr>
            <a:spLocks noGrp="1"/>
          </p:cNvSpPr>
          <p:nvPr>
            <p:ph type="title"/>
          </p:nvPr>
        </p:nvSpPr>
        <p:spPr>
          <a:xfrm>
            <a:off x="804672" y="640080"/>
            <a:ext cx="3282696" cy="5257800"/>
          </a:xfrm>
        </p:spPr>
        <p:txBody>
          <a:bodyPr>
            <a:normAutofit/>
          </a:bodyPr>
          <a:lstStyle/>
          <a:p>
            <a:r>
              <a:rPr lang="en-US" dirty="0">
                <a:solidFill>
                  <a:schemeClr val="bg1"/>
                </a:solidFill>
                <a:latin typeface="Candara Light" panose="020E0502030303020204" pitchFamily="34" charset="0"/>
              </a:rPr>
              <a:t>Approach to Triage</a:t>
            </a:r>
          </a:p>
        </p:txBody>
      </p:sp>
      <p:sp>
        <p:nvSpPr>
          <p:cNvPr id="3" name="Content Placeholder 2">
            <a:extLst>
              <a:ext uri="{FF2B5EF4-FFF2-40B4-BE49-F238E27FC236}">
                <a16:creationId xmlns:a16="http://schemas.microsoft.com/office/drawing/2014/main" id="{D3AD1916-203C-48B8-B1DD-39D3A184DE44}"/>
              </a:ext>
            </a:extLst>
          </p:cNvPr>
          <p:cNvSpPr>
            <a:spLocks noGrp="1"/>
          </p:cNvSpPr>
          <p:nvPr>
            <p:ph idx="1"/>
          </p:nvPr>
        </p:nvSpPr>
        <p:spPr>
          <a:xfrm>
            <a:off x="5358384" y="640081"/>
            <a:ext cx="6024654" cy="5257800"/>
          </a:xfrm>
        </p:spPr>
        <p:txBody>
          <a:bodyPr anchor="ctr">
            <a:normAutofit/>
          </a:bodyPr>
          <a:lstStyle/>
          <a:p>
            <a:pPr marL="0" indent="0">
              <a:buNone/>
            </a:pPr>
            <a:r>
              <a:rPr lang="en-US" sz="2400" dirty="0">
                <a:latin typeface="Candara" panose="020E0502030303020204" pitchFamily="34" charset="0"/>
              </a:rPr>
              <a:t>Guiding Questions:</a:t>
            </a:r>
          </a:p>
          <a:p>
            <a:pPr marL="0" indent="0">
              <a:buNone/>
            </a:pPr>
            <a:r>
              <a:rPr lang="en-US" sz="2400" dirty="0">
                <a:latin typeface="Candara" panose="020E0502030303020204" pitchFamily="34" charset="0"/>
              </a:rPr>
              <a:t>1. Is SCS the most appropriate place for the student to get their needs met?	</a:t>
            </a:r>
          </a:p>
          <a:p>
            <a:pPr marL="0" indent="0">
              <a:buNone/>
            </a:pPr>
            <a:r>
              <a:rPr lang="en-US" sz="2400" dirty="0">
                <a:latin typeface="Candara" panose="020E0502030303020204" pitchFamily="34" charset="0"/>
              </a:rPr>
              <a:t>2. If SCS, why not group?</a:t>
            </a:r>
          </a:p>
          <a:p>
            <a:endParaRPr lang="en-US" sz="2400" dirty="0"/>
          </a:p>
        </p:txBody>
      </p:sp>
    </p:spTree>
    <p:extLst>
      <p:ext uri="{BB962C8B-B14F-4D97-AF65-F5344CB8AC3E}">
        <p14:creationId xmlns:p14="http://schemas.microsoft.com/office/powerpoint/2010/main" val="71929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176EF4-587A-4E39-8D46-E84305F7E34B}"/>
              </a:ext>
            </a:extLst>
          </p:cNvPr>
          <p:cNvSpPr>
            <a:spLocks noGrp="1"/>
          </p:cNvSpPr>
          <p:nvPr>
            <p:ph type="title"/>
          </p:nvPr>
        </p:nvSpPr>
        <p:spPr>
          <a:xfrm>
            <a:off x="838200" y="704088"/>
            <a:ext cx="3529953" cy="2980944"/>
          </a:xfrm>
        </p:spPr>
        <p:txBody>
          <a:bodyPr>
            <a:normAutofit/>
          </a:bodyPr>
          <a:lstStyle/>
          <a:p>
            <a:r>
              <a:rPr lang="en-US" dirty="0">
                <a:solidFill>
                  <a:schemeClr val="bg1"/>
                </a:solidFill>
                <a:latin typeface="Candara Light" panose="020E0502030303020204" pitchFamily="34" charset="0"/>
              </a:rPr>
              <a:t>What We Guarantee</a:t>
            </a:r>
          </a:p>
        </p:txBody>
      </p:sp>
      <p:sp>
        <p:nvSpPr>
          <p:cNvPr id="3" name="Content Placeholder 2">
            <a:extLst>
              <a:ext uri="{FF2B5EF4-FFF2-40B4-BE49-F238E27FC236}">
                <a16:creationId xmlns:a16="http://schemas.microsoft.com/office/drawing/2014/main" id="{93DDC0B7-C68E-48A7-A4D5-22A8D352FE04}"/>
              </a:ext>
            </a:extLst>
          </p:cNvPr>
          <p:cNvSpPr>
            <a:spLocks noGrp="1"/>
          </p:cNvSpPr>
          <p:nvPr>
            <p:ph idx="1"/>
          </p:nvPr>
        </p:nvSpPr>
        <p:spPr>
          <a:xfrm>
            <a:off x="6212410" y="704088"/>
            <a:ext cx="5135293" cy="5248656"/>
          </a:xfrm>
        </p:spPr>
        <p:txBody>
          <a:bodyPr anchor="ctr">
            <a:normAutofit/>
          </a:bodyPr>
          <a:lstStyle/>
          <a:p>
            <a:pPr marL="0" indent="0">
              <a:buNone/>
            </a:pPr>
            <a:r>
              <a:rPr lang="en-US" sz="2400" dirty="0">
                <a:latin typeface="Candara" panose="020E0502030303020204" pitchFamily="34" charset="0"/>
              </a:rPr>
              <a:t>Guarantee that students will leave with a recommendation of a level of care that is appropriate to meet their needs</a:t>
            </a:r>
          </a:p>
        </p:txBody>
      </p:sp>
    </p:spTree>
    <p:extLst>
      <p:ext uri="{BB962C8B-B14F-4D97-AF65-F5344CB8AC3E}">
        <p14:creationId xmlns:p14="http://schemas.microsoft.com/office/powerpoint/2010/main" val="404638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6D0F-E14E-4498-88CA-4B8DC3E2ACA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4F67256-BA31-4B96-8AF9-1FF2185D2CB1}"/>
              </a:ext>
            </a:extLst>
          </p:cNvPr>
          <p:cNvPicPr>
            <a:picLocks noGrp="1" noChangeAspect="1"/>
          </p:cNvPicPr>
          <p:nvPr>
            <p:ph idx="1"/>
          </p:nvPr>
        </p:nvPicPr>
        <p:blipFill rotWithShape="1">
          <a:blip r:embed="rId2"/>
          <a:srcRect l="17723" t="16326" r="57424" b="6202"/>
          <a:stretch/>
        </p:blipFill>
        <p:spPr>
          <a:xfrm>
            <a:off x="2754999" y="277270"/>
            <a:ext cx="7587430" cy="6354262"/>
          </a:xfrm>
        </p:spPr>
      </p:pic>
    </p:spTree>
    <p:extLst>
      <p:ext uri="{BB962C8B-B14F-4D97-AF65-F5344CB8AC3E}">
        <p14:creationId xmlns:p14="http://schemas.microsoft.com/office/powerpoint/2010/main" val="423202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E32E5F0D-0ABC-4EA2-94C8-33FAB9D0E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F3E23B4E-0A1B-44D1-9FF4-97035588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3E4D74-FD3D-405F-A2A7-40D642476E5C}"/>
              </a:ext>
            </a:extLst>
          </p:cNvPr>
          <p:cNvSpPr>
            <a:spLocks noGrp="1"/>
          </p:cNvSpPr>
          <p:nvPr>
            <p:ph type="title"/>
          </p:nvPr>
        </p:nvSpPr>
        <p:spPr>
          <a:xfrm>
            <a:off x="838199" y="1913312"/>
            <a:ext cx="3751499" cy="3696974"/>
          </a:xfrm>
        </p:spPr>
        <p:txBody>
          <a:bodyPr>
            <a:normAutofit fontScale="90000"/>
          </a:bodyPr>
          <a:lstStyle/>
          <a:p>
            <a:r>
              <a:rPr lang="en-US" dirty="0">
                <a:solidFill>
                  <a:srgbClr val="FF0000"/>
                </a:solidFill>
                <a:effectLst/>
                <a:latin typeface="Candara Light" panose="020E0502030303020204" pitchFamily="34" charset="0"/>
                <a:ea typeface="Calibri" panose="020F0502020204030204" pitchFamily="34" charset="0"/>
                <a:cs typeface="Calibri Light" panose="020F0302020204030204" pitchFamily="34" charset="0"/>
              </a:rPr>
              <a:t>Trends in student concerns since the pandemic…</a:t>
            </a:r>
            <a:br>
              <a:rPr lang="en-US" dirty="0">
                <a:solidFill>
                  <a:schemeClr val="bg1"/>
                </a:solidFill>
                <a:effectLst/>
                <a:ea typeface="Calibri" panose="020F0502020204030204" pitchFamily="34" charset="0"/>
              </a:rPr>
            </a:br>
            <a:endParaRPr lang="en-US" dirty="0">
              <a:solidFill>
                <a:schemeClr val="bg1"/>
              </a:solidFill>
            </a:endParaRPr>
          </a:p>
        </p:txBody>
      </p:sp>
      <p:graphicFrame>
        <p:nvGraphicFramePr>
          <p:cNvPr id="8" name="Content Placeholder 7">
            <a:extLst>
              <a:ext uri="{FF2B5EF4-FFF2-40B4-BE49-F238E27FC236}">
                <a16:creationId xmlns:a16="http://schemas.microsoft.com/office/drawing/2014/main" id="{59350C56-9CBA-460B-A50D-17F8D0EB62CC}"/>
              </a:ext>
            </a:extLst>
          </p:cNvPr>
          <p:cNvGraphicFramePr>
            <a:graphicFrameLocks noGrp="1"/>
          </p:cNvGraphicFramePr>
          <p:nvPr>
            <p:ph idx="1"/>
            <p:extLst>
              <p:ext uri="{D42A27DB-BD31-4B8C-83A1-F6EECF244321}">
                <p14:modId xmlns:p14="http://schemas.microsoft.com/office/powerpoint/2010/main" val="300564628"/>
              </p:ext>
            </p:extLst>
          </p:nvPr>
        </p:nvGraphicFramePr>
        <p:xfrm>
          <a:off x="5477774" y="577969"/>
          <a:ext cx="6003910" cy="5676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231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10F7-B7E9-46AB-A6BA-AE1CCD876869}"/>
              </a:ext>
            </a:extLst>
          </p:cNvPr>
          <p:cNvSpPr>
            <a:spLocks noGrp="1"/>
          </p:cNvSpPr>
          <p:nvPr>
            <p:ph type="title"/>
          </p:nvPr>
        </p:nvSpPr>
        <p:spPr/>
        <p:txBody>
          <a:bodyPr/>
          <a:lstStyle/>
          <a:p>
            <a:r>
              <a:rPr lang="en-US" dirty="0">
                <a:solidFill>
                  <a:srgbClr val="FF0000"/>
                </a:solidFill>
                <a:latin typeface="Candara Light" panose="020E0502030303020204" pitchFamily="34" charset="0"/>
                <a:ea typeface="Calibri" panose="020F0502020204030204" pitchFamily="34" charset="0"/>
              </a:rPr>
              <a:t>T</a:t>
            </a:r>
            <a:r>
              <a:rPr lang="en-US" sz="4400" dirty="0">
                <a:solidFill>
                  <a:srgbClr val="FF0000"/>
                </a:solidFill>
                <a:effectLst/>
                <a:latin typeface="Candara Light" panose="020E0502030303020204" pitchFamily="34" charset="0"/>
                <a:ea typeface="Calibri" panose="020F0502020204030204" pitchFamily="34" charset="0"/>
              </a:rPr>
              <a:t>rends in student concerns that have arisen since the pandemic…</a:t>
            </a:r>
            <a:endParaRPr lang="en-US" dirty="0">
              <a:solidFill>
                <a:srgbClr val="FF0000"/>
              </a:solidFill>
              <a:latin typeface="Candara Light" panose="020E0502030303020204" pitchFamily="34" charset="0"/>
            </a:endParaRPr>
          </a:p>
        </p:txBody>
      </p:sp>
      <p:sp>
        <p:nvSpPr>
          <p:cNvPr id="3" name="Content Placeholder 2">
            <a:extLst>
              <a:ext uri="{FF2B5EF4-FFF2-40B4-BE49-F238E27FC236}">
                <a16:creationId xmlns:a16="http://schemas.microsoft.com/office/drawing/2014/main" id="{22C9F26C-020F-4A74-8354-3D91283AAB77}"/>
              </a:ext>
            </a:extLst>
          </p:cNvPr>
          <p:cNvSpPr>
            <a:spLocks noGrp="1"/>
          </p:cNvSpPr>
          <p:nvPr>
            <p:ph idx="1"/>
          </p:nvPr>
        </p:nvSpPr>
        <p:spPr/>
        <p:txBody>
          <a:bodyPr/>
          <a:lstStyle/>
          <a:p>
            <a:pPr marL="0" indent="0">
              <a:buNone/>
            </a:pPr>
            <a:endParaRPr lang="en-US" i="1" dirty="0"/>
          </a:p>
        </p:txBody>
      </p:sp>
      <p:sp>
        <p:nvSpPr>
          <p:cNvPr id="4" name="Speech Bubble: Oval 3">
            <a:extLst>
              <a:ext uri="{FF2B5EF4-FFF2-40B4-BE49-F238E27FC236}">
                <a16:creationId xmlns:a16="http://schemas.microsoft.com/office/drawing/2014/main" id="{47856A42-5BE6-4D0E-978E-95912042D570}"/>
              </a:ext>
            </a:extLst>
          </p:cNvPr>
          <p:cNvSpPr/>
          <p:nvPr/>
        </p:nvSpPr>
        <p:spPr>
          <a:xfrm>
            <a:off x="1268360" y="2058875"/>
            <a:ext cx="2798261" cy="166654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9B2AFD-17CC-4A51-BAE8-794A06415DE7}"/>
              </a:ext>
            </a:extLst>
          </p:cNvPr>
          <p:cNvSpPr txBox="1"/>
          <p:nvPr/>
        </p:nvSpPr>
        <p:spPr>
          <a:xfrm>
            <a:off x="1890744" y="2164483"/>
            <a:ext cx="1746209" cy="1754326"/>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Recognition of</a:t>
            </a:r>
          </a:p>
          <a:p>
            <a:r>
              <a:rPr lang="en-US" dirty="0">
                <a:solidFill>
                  <a:srgbClr val="FF0000"/>
                </a:solidFill>
                <a:latin typeface="Candara" panose="020E0502030303020204" pitchFamily="34" charset="0"/>
                <a:ea typeface="Calibri" panose="020F0502020204030204" pitchFamily="34" charset="0"/>
              </a:rPr>
              <a:t>MULTIPLE</a:t>
            </a:r>
            <a:r>
              <a:rPr lang="en-US" sz="1800" dirty="0">
                <a:effectLst/>
                <a:latin typeface="Candara" panose="020E0502030303020204" pitchFamily="34" charset="0"/>
                <a:ea typeface="Calibri" panose="020F0502020204030204" pitchFamily="34" charset="0"/>
              </a:rPr>
              <a:t> pandemics = Demands for Social </a:t>
            </a:r>
            <a:r>
              <a:rPr lang="en-US" dirty="0">
                <a:latin typeface="Candara" panose="020E0502030303020204" pitchFamily="34" charset="0"/>
                <a:ea typeface="Calibri" panose="020F0502020204030204" pitchFamily="34" charset="0"/>
              </a:rPr>
              <a:t>J</a:t>
            </a:r>
            <a:r>
              <a:rPr lang="en-US" sz="1800" dirty="0">
                <a:effectLst/>
                <a:latin typeface="Candara" panose="020E0502030303020204" pitchFamily="34" charset="0"/>
                <a:ea typeface="Calibri" panose="020F0502020204030204" pitchFamily="34" charset="0"/>
              </a:rPr>
              <a:t>ustice</a:t>
            </a:r>
          </a:p>
          <a:p>
            <a:endParaRPr lang="en-US" dirty="0"/>
          </a:p>
        </p:txBody>
      </p:sp>
      <p:sp>
        <p:nvSpPr>
          <p:cNvPr id="6" name="Thought Bubble: Cloud 5">
            <a:extLst>
              <a:ext uri="{FF2B5EF4-FFF2-40B4-BE49-F238E27FC236}">
                <a16:creationId xmlns:a16="http://schemas.microsoft.com/office/drawing/2014/main" id="{CCB12354-8C56-489D-9761-0F1D0BA0C903}"/>
              </a:ext>
            </a:extLst>
          </p:cNvPr>
          <p:cNvSpPr/>
          <p:nvPr/>
        </p:nvSpPr>
        <p:spPr>
          <a:xfrm>
            <a:off x="4066621" y="1639918"/>
            <a:ext cx="2798261" cy="152203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6">
            <a:extLst>
              <a:ext uri="{FF2B5EF4-FFF2-40B4-BE49-F238E27FC236}">
                <a16:creationId xmlns:a16="http://schemas.microsoft.com/office/drawing/2014/main" id="{A0F6D943-B3A6-4D55-A417-2E99E2F3A8E2}"/>
              </a:ext>
            </a:extLst>
          </p:cNvPr>
          <p:cNvSpPr/>
          <p:nvPr/>
        </p:nvSpPr>
        <p:spPr>
          <a:xfrm>
            <a:off x="4261053" y="4100094"/>
            <a:ext cx="2837590" cy="1291959"/>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EF7320F9-A31C-4D40-A37C-554678F08A61}"/>
              </a:ext>
            </a:extLst>
          </p:cNvPr>
          <p:cNvSpPr/>
          <p:nvPr/>
        </p:nvSpPr>
        <p:spPr>
          <a:xfrm flipH="1">
            <a:off x="1483687" y="4001294"/>
            <a:ext cx="2645860" cy="190986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5835311-2822-4898-A57A-200CF0AB2F1B}"/>
              </a:ext>
            </a:extLst>
          </p:cNvPr>
          <p:cNvSpPr txBox="1"/>
          <p:nvPr/>
        </p:nvSpPr>
        <p:spPr>
          <a:xfrm>
            <a:off x="6828259" y="3130518"/>
            <a:ext cx="2513125" cy="369332"/>
          </a:xfrm>
          <a:prstGeom prst="rect">
            <a:avLst/>
          </a:prstGeom>
          <a:noFill/>
        </p:spPr>
        <p:txBody>
          <a:bodyPr wrap="square" rtlCol="0">
            <a:spAutoFit/>
          </a:bodyPr>
          <a:lstStyle/>
          <a:p>
            <a:r>
              <a:rPr lang="en-US" dirty="0">
                <a:latin typeface="Candara" panose="020E0502030303020204" pitchFamily="34" charset="0"/>
                <a:ea typeface="Calibri" panose="020F0502020204030204" pitchFamily="34" charset="0"/>
              </a:rPr>
              <a:t>V</a:t>
            </a:r>
            <a:r>
              <a:rPr lang="en-US" sz="1800" dirty="0">
                <a:effectLst/>
                <a:latin typeface="Candara" panose="020E0502030303020204" pitchFamily="34" charset="0"/>
                <a:ea typeface="Calibri" panose="020F0502020204030204" pitchFamily="34" charset="0"/>
              </a:rPr>
              <a:t>irtual learning</a:t>
            </a:r>
            <a:endParaRPr lang="en-US" dirty="0">
              <a:latin typeface="Candara" panose="020E0502030303020204" pitchFamily="34" charset="0"/>
            </a:endParaRPr>
          </a:p>
        </p:txBody>
      </p:sp>
      <p:sp>
        <p:nvSpPr>
          <p:cNvPr id="12" name="TextBox 11">
            <a:extLst>
              <a:ext uri="{FF2B5EF4-FFF2-40B4-BE49-F238E27FC236}">
                <a16:creationId xmlns:a16="http://schemas.microsoft.com/office/drawing/2014/main" id="{5FEDD1CB-B68A-464A-968B-DA43E07E42A0}"/>
              </a:ext>
            </a:extLst>
          </p:cNvPr>
          <p:cNvSpPr txBox="1"/>
          <p:nvPr/>
        </p:nvSpPr>
        <p:spPr>
          <a:xfrm>
            <a:off x="4408537" y="4157947"/>
            <a:ext cx="2719602" cy="1200329"/>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Transitions from virtual high-school to in-person college has been overwhelming</a:t>
            </a:r>
            <a:endParaRPr lang="en-US" dirty="0">
              <a:latin typeface="Candara" panose="020E0502030303020204" pitchFamily="34" charset="0"/>
            </a:endParaRPr>
          </a:p>
        </p:txBody>
      </p:sp>
      <p:sp>
        <p:nvSpPr>
          <p:cNvPr id="13" name="Speech Bubble: Oval 12">
            <a:extLst>
              <a:ext uri="{FF2B5EF4-FFF2-40B4-BE49-F238E27FC236}">
                <a16:creationId xmlns:a16="http://schemas.microsoft.com/office/drawing/2014/main" id="{E2BABA22-091B-4525-9C3B-3E75CC2C9BDC}"/>
              </a:ext>
            </a:extLst>
          </p:cNvPr>
          <p:cNvSpPr/>
          <p:nvPr/>
        </p:nvSpPr>
        <p:spPr>
          <a:xfrm flipH="1">
            <a:off x="6600383" y="2757906"/>
            <a:ext cx="2133345" cy="114347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BE81386-99AC-416D-A3C9-9AB9BF0F2AEC}"/>
              </a:ext>
            </a:extLst>
          </p:cNvPr>
          <p:cNvSpPr txBox="1"/>
          <p:nvPr/>
        </p:nvSpPr>
        <p:spPr>
          <a:xfrm>
            <a:off x="1713763" y="4157947"/>
            <a:ext cx="2352859" cy="1477328"/>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Challenges in transitioning back to social settings/campus as a result of increased isolation</a:t>
            </a:r>
            <a:endParaRPr lang="en-US" dirty="0">
              <a:latin typeface="Candara" panose="020E0502030303020204" pitchFamily="34" charset="0"/>
            </a:endParaRPr>
          </a:p>
        </p:txBody>
      </p:sp>
      <p:sp>
        <p:nvSpPr>
          <p:cNvPr id="15" name="TextBox 14">
            <a:extLst>
              <a:ext uri="{FF2B5EF4-FFF2-40B4-BE49-F238E27FC236}">
                <a16:creationId xmlns:a16="http://schemas.microsoft.com/office/drawing/2014/main" id="{2E819B70-3E5C-49AE-886F-D5D0FA7C60DD}"/>
              </a:ext>
            </a:extLst>
          </p:cNvPr>
          <p:cNvSpPr txBox="1"/>
          <p:nvPr/>
        </p:nvSpPr>
        <p:spPr>
          <a:xfrm>
            <a:off x="4425004" y="2010603"/>
            <a:ext cx="2353842" cy="923330"/>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Difficulties connecting on campus</a:t>
            </a:r>
          </a:p>
          <a:p>
            <a:endParaRPr lang="en-US" dirty="0"/>
          </a:p>
        </p:txBody>
      </p:sp>
      <p:sp>
        <p:nvSpPr>
          <p:cNvPr id="16" name="Thought Bubble: Cloud 15">
            <a:extLst>
              <a:ext uri="{FF2B5EF4-FFF2-40B4-BE49-F238E27FC236}">
                <a16:creationId xmlns:a16="http://schemas.microsoft.com/office/drawing/2014/main" id="{B9CE55CC-1BFB-4A00-BD3F-A50FFA4CC1CD}"/>
              </a:ext>
            </a:extLst>
          </p:cNvPr>
          <p:cNvSpPr/>
          <p:nvPr/>
        </p:nvSpPr>
        <p:spPr>
          <a:xfrm>
            <a:off x="7415488" y="4001294"/>
            <a:ext cx="2418981" cy="1652695"/>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078BB6D-6B31-4945-BEDF-1FDCF034D194}"/>
              </a:ext>
            </a:extLst>
          </p:cNvPr>
          <p:cNvSpPr txBox="1"/>
          <p:nvPr/>
        </p:nvSpPr>
        <p:spPr>
          <a:xfrm>
            <a:off x="7610169" y="4296446"/>
            <a:ext cx="2170962" cy="1200329"/>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Increase in eating concerns/disordered eating behaviors</a:t>
            </a:r>
          </a:p>
          <a:p>
            <a:endParaRPr lang="en-US" dirty="0"/>
          </a:p>
        </p:txBody>
      </p:sp>
      <p:sp>
        <p:nvSpPr>
          <p:cNvPr id="18" name="Speech Bubble: Rectangle with Corners Rounded 17">
            <a:extLst>
              <a:ext uri="{FF2B5EF4-FFF2-40B4-BE49-F238E27FC236}">
                <a16:creationId xmlns:a16="http://schemas.microsoft.com/office/drawing/2014/main" id="{736641BD-E264-48B9-BEBC-DAE0DB692DBB}"/>
              </a:ext>
            </a:extLst>
          </p:cNvPr>
          <p:cNvSpPr/>
          <p:nvPr/>
        </p:nvSpPr>
        <p:spPr>
          <a:xfrm>
            <a:off x="8931623" y="1946787"/>
            <a:ext cx="2281826" cy="135095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8F82BC-4FF7-45FD-8B19-7BD7F85E67FA}"/>
              </a:ext>
            </a:extLst>
          </p:cNvPr>
          <p:cNvSpPr txBox="1"/>
          <p:nvPr/>
        </p:nvSpPr>
        <p:spPr>
          <a:xfrm>
            <a:off x="5639783" y="2973275"/>
            <a:ext cx="914400" cy="914400"/>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E8DF31DD-948E-45D8-AC89-BD54A5950E5E}"/>
              </a:ext>
            </a:extLst>
          </p:cNvPr>
          <p:cNvSpPr txBox="1"/>
          <p:nvPr/>
        </p:nvSpPr>
        <p:spPr>
          <a:xfrm>
            <a:off x="5639783" y="2973275"/>
            <a:ext cx="914400" cy="914400"/>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4C6349E7-54E1-4E72-9735-01B76B1D8DF1}"/>
              </a:ext>
            </a:extLst>
          </p:cNvPr>
          <p:cNvSpPr txBox="1"/>
          <p:nvPr/>
        </p:nvSpPr>
        <p:spPr>
          <a:xfrm>
            <a:off x="9052317" y="2133332"/>
            <a:ext cx="2161132" cy="1200329"/>
          </a:xfrm>
          <a:prstGeom prst="rect">
            <a:avLst/>
          </a:prstGeom>
          <a:noFill/>
        </p:spPr>
        <p:txBody>
          <a:bodyPr wrap="square" rtlCol="0">
            <a:spAutoFit/>
          </a:bodyPr>
          <a:lstStyle/>
          <a:p>
            <a:r>
              <a:rPr lang="en-US" sz="1800" dirty="0">
                <a:effectLst/>
                <a:latin typeface="Candara" panose="020E0502030303020204" pitchFamily="34" charset="0"/>
                <a:ea typeface="Calibri" panose="020F0502020204030204" pitchFamily="34" charset="0"/>
              </a:rPr>
              <a:t>Increased trauma (e.g., DV, family of origin distress)</a:t>
            </a:r>
          </a:p>
          <a:p>
            <a:endParaRPr lang="en-US" dirty="0"/>
          </a:p>
        </p:txBody>
      </p:sp>
    </p:spTree>
    <p:extLst>
      <p:ext uri="{BB962C8B-B14F-4D97-AF65-F5344CB8AC3E}">
        <p14:creationId xmlns:p14="http://schemas.microsoft.com/office/powerpoint/2010/main" val="395767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6D48-1CDF-4EFA-BB27-A9A9B873C41E}"/>
              </a:ext>
            </a:extLst>
          </p:cNvPr>
          <p:cNvSpPr>
            <a:spLocks noGrp="1"/>
          </p:cNvSpPr>
          <p:nvPr>
            <p:ph type="title"/>
          </p:nvPr>
        </p:nvSpPr>
        <p:spPr/>
        <p:txBody>
          <a:bodyPr/>
          <a:lstStyle/>
          <a:p>
            <a:r>
              <a:rPr lang="en-US" dirty="0">
                <a:latin typeface="Candara Light" panose="020E0502030303020204" pitchFamily="34" charset="0"/>
                <a:ea typeface="Calibri" panose="020F0502020204030204" pitchFamily="34" charset="0"/>
              </a:rPr>
              <a:t>T</a:t>
            </a:r>
            <a:r>
              <a:rPr lang="en-US" sz="4400" dirty="0">
                <a:effectLst/>
                <a:latin typeface="Candara Light" panose="020E0502030303020204" pitchFamily="34" charset="0"/>
                <a:ea typeface="Calibri" panose="020F0502020204030204" pitchFamily="34" charset="0"/>
              </a:rPr>
              <a:t>rends in Student </a:t>
            </a:r>
            <a:r>
              <a:rPr lang="en-US" dirty="0">
                <a:latin typeface="Candara Light" panose="020E0502030303020204" pitchFamily="34" charset="0"/>
                <a:ea typeface="Calibri" panose="020F0502020204030204" pitchFamily="34" charset="0"/>
              </a:rPr>
              <a:t>T</a:t>
            </a:r>
            <a:r>
              <a:rPr lang="en-US" sz="4400" dirty="0">
                <a:effectLst/>
                <a:latin typeface="Candara Light" panose="020E0502030303020204" pitchFamily="34" charset="0"/>
                <a:ea typeface="Calibri" panose="020F0502020204030204" pitchFamily="34" charset="0"/>
              </a:rPr>
              <a:t>raffic</a:t>
            </a:r>
            <a:endParaRPr lang="en-US" dirty="0">
              <a:latin typeface="Candara Light" panose="020E0502030303020204" pitchFamily="34" charset="0"/>
            </a:endParaRPr>
          </a:p>
        </p:txBody>
      </p:sp>
      <p:sp>
        <p:nvSpPr>
          <p:cNvPr id="4" name="Content Placeholder 3">
            <a:extLst>
              <a:ext uri="{FF2B5EF4-FFF2-40B4-BE49-F238E27FC236}">
                <a16:creationId xmlns:a16="http://schemas.microsoft.com/office/drawing/2014/main" id="{86EDADCD-5D57-4A3C-9821-26B289403286}"/>
              </a:ext>
            </a:extLst>
          </p:cNvPr>
          <p:cNvSpPr>
            <a:spLocks noGrp="1"/>
          </p:cNvSpPr>
          <p:nvPr>
            <p:ph sz="half" idx="2"/>
          </p:nvPr>
        </p:nvSpPr>
        <p:spPr/>
        <p:txBody>
          <a:bodyPr/>
          <a:lstStyle/>
          <a:p>
            <a:endParaRPr lang="en-US" dirty="0"/>
          </a:p>
        </p:txBody>
      </p:sp>
      <p:sp>
        <p:nvSpPr>
          <p:cNvPr id="5" name="Content Placeholder 4">
            <a:extLst>
              <a:ext uri="{FF2B5EF4-FFF2-40B4-BE49-F238E27FC236}">
                <a16:creationId xmlns:a16="http://schemas.microsoft.com/office/drawing/2014/main" id="{6F10B3F3-553E-4B58-9704-2DECDE79FA3C}"/>
              </a:ext>
            </a:extLst>
          </p:cNvPr>
          <p:cNvSpPr>
            <a:spLocks noGrp="1"/>
          </p:cNvSpPr>
          <p:nvPr>
            <p:ph sz="half" idx="1"/>
          </p:nvPr>
        </p:nvSpPr>
        <p:spPr/>
        <p:txBody>
          <a:bodyPr/>
          <a:lstStyle/>
          <a:p>
            <a:endParaRPr lang="en-US" dirty="0"/>
          </a:p>
        </p:txBody>
      </p:sp>
      <p:sp>
        <p:nvSpPr>
          <p:cNvPr id="7" name="Content Placeholder 2">
            <a:extLst>
              <a:ext uri="{FF2B5EF4-FFF2-40B4-BE49-F238E27FC236}">
                <a16:creationId xmlns:a16="http://schemas.microsoft.com/office/drawing/2014/main" id="{E006208F-3C9D-4C3C-A74A-1A0A8F659120}"/>
              </a:ext>
            </a:extLst>
          </p:cNvPr>
          <p:cNvSpPr txBox="1">
            <a:spLocks/>
          </p:cNvSpPr>
          <p:nvPr/>
        </p:nvSpPr>
        <p:spPr>
          <a:xfrm>
            <a:off x="466541" y="197485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ea typeface="Calibri" panose="020F0502020204030204" pitchFamily="34" charset="0"/>
            </a:endParaRPr>
          </a:p>
          <a:p>
            <a:endParaRPr lang="en-US" dirty="0"/>
          </a:p>
        </p:txBody>
      </p:sp>
      <p:sp>
        <p:nvSpPr>
          <p:cNvPr id="11" name="Content Placeholder 2">
            <a:extLst>
              <a:ext uri="{FF2B5EF4-FFF2-40B4-BE49-F238E27FC236}">
                <a16:creationId xmlns:a16="http://schemas.microsoft.com/office/drawing/2014/main" id="{F00541BF-7A38-4738-933E-BA8B6B6A5193}"/>
              </a:ext>
            </a:extLst>
          </p:cNvPr>
          <p:cNvSpPr txBox="1">
            <a:spLocks/>
          </p:cNvSpPr>
          <p:nvPr/>
        </p:nvSpPr>
        <p:spPr>
          <a:xfrm>
            <a:off x="6096000" y="182419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Candara" panose="020E0502030303020204" pitchFamily="34" charset="0"/>
                <a:ea typeface="Calibri" panose="020F0502020204030204" pitchFamily="34" charset="0"/>
                <a:cs typeface="Times New Roman" panose="02020603050405020304" pitchFamily="18" charset="0"/>
              </a:rPr>
              <a:t>Increased suicidality and  </a:t>
            </a: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      access for crisis services</a:t>
            </a:r>
          </a:p>
          <a:p>
            <a:pPr marL="0" indent="0">
              <a:buNone/>
            </a:pPr>
            <a:endParaRPr lang="en-US"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     More clients who warrant  </a:t>
            </a: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     longer-term treatment</a:t>
            </a:r>
          </a:p>
          <a:p>
            <a:endParaRPr lang="en-US" dirty="0">
              <a:latin typeface="Calibri" panose="020F0502020204030204" pitchFamily="34" charset="0"/>
              <a:ea typeface="Calibri" panose="020F0502020204030204" pitchFamily="34" charset="0"/>
            </a:endParaRPr>
          </a:p>
          <a:p>
            <a:endParaRPr lang="en-US" dirty="0"/>
          </a:p>
        </p:txBody>
      </p:sp>
      <p:pic>
        <p:nvPicPr>
          <p:cNvPr id="12" name="Picture 2" descr="Pre-Crisis vs. Post-Crisis Planning: Confronting Life&amp;#39;s Unknowns -  myLifeSite">
            <a:extLst>
              <a:ext uri="{FF2B5EF4-FFF2-40B4-BE49-F238E27FC236}">
                <a16:creationId xmlns:a16="http://schemas.microsoft.com/office/drawing/2014/main" id="{4D23ABBC-9465-4954-A4BE-E2C9170A5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83" y="2045494"/>
            <a:ext cx="5528633" cy="375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52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708</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Candara</vt:lpstr>
      <vt:lpstr>Candara Light</vt:lpstr>
      <vt:lpstr>Times New Roman</vt:lpstr>
      <vt:lpstr>Office Theme</vt:lpstr>
      <vt:lpstr>Carrie Haubner,  PsyD Interim Director Student Counseling Services</vt:lpstr>
      <vt:lpstr>PowerPoint Presentation</vt:lpstr>
      <vt:lpstr>Process of Connecting for Clinical Services</vt:lpstr>
      <vt:lpstr>Approach to Triage</vt:lpstr>
      <vt:lpstr>What We Guarantee</vt:lpstr>
      <vt:lpstr>PowerPoint Presentation</vt:lpstr>
      <vt:lpstr>Trends in student concerns since the pandemic… </vt:lpstr>
      <vt:lpstr>Trends in student concerns that have arisen since the pandemic…</vt:lpstr>
      <vt:lpstr>Trends in Student Traffic</vt:lpstr>
      <vt:lpstr>While you wait..</vt:lpstr>
      <vt:lpstr>Utilizing Counseling in the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 Student Counseling Invite</dc:title>
  <dc:creator>Haubner, Carrie</dc:creator>
  <cp:lastModifiedBy>Carrie</cp:lastModifiedBy>
  <cp:revision>44</cp:revision>
  <dcterms:created xsi:type="dcterms:W3CDTF">2021-11-03T20:18:05Z</dcterms:created>
  <dcterms:modified xsi:type="dcterms:W3CDTF">2021-11-11T15:59:08Z</dcterms:modified>
</cp:coreProperties>
</file>