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3"/>
  </p:notesMasterIdLst>
  <p:sldIdLst>
    <p:sldId id="257" r:id="rId5"/>
    <p:sldId id="258" r:id="rId6"/>
    <p:sldId id="259" r:id="rId7"/>
    <p:sldId id="260" r:id="rId8"/>
    <p:sldId id="261" r:id="rId9"/>
    <p:sldId id="262" r:id="rId10"/>
    <p:sldId id="263" r:id="rId11"/>
    <p:sldId id="264" r:id="rId12"/>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1pPr>
    <a:lvl2pPr marL="0" marR="0" indent="2286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2pPr>
    <a:lvl3pPr marL="0" marR="0" indent="4572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3pPr>
    <a:lvl4pPr marL="0" marR="0" indent="6858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4pPr>
    <a:lvl5pPr marL="0" marR="0" indent="9144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5pPr>
    <a:lvl6pPr marL="0" marR="0" indent="11430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6pPr>
    <a:lvl7pPr marL="0" marR="0" indent="13716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7pPr>
    <a:lvl8pPr marL="0" marR="0" indent="16002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8pPr>
    <a:lvl9pPr marL="0" marR="0" indent="182880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6BD24A-7176-4E00-9021-B585218F4848}" v="31" dt="2020-10-07T20:40:33.670"/>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8F44A2F1-9E1F-4B54-A3A2-5F16C0AD49E2}"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solidFill>
                <a:srgbClr val="000000"/>
              </a:solidFill>
              <a:prstDash val="solid"/>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solidFill>
                <a:srgbClr val="000000"/>
              </a:solidFill>
              <a:prstDash val="solid"/>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000000"/>
              </a:solidFill>
              <a:prstDash val="solid"/>
              <a:miter lim="400000"/>
            </a:ln>
          </a:top>
          <a:bottom>
            <a:ln w="12700" cap="flat">
              <a:noFill/>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1">
              <a:hueOff val="114395"/>
              <a:lumOff val="-24975"/>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44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title>
      <c:tx>
        <c:rich>
          <a:bodyPr/>
          <a:lstStyle/>
          <a:p>
            <a:pPr>
              <a:defRPr/>
            </a:pPr>
            <a:r>
              <a:rPr lang="en-US" sz="2400" dirty="0"/>
              <a:t>Framework</a:t>
            </a:r>
            <a:r>
              <a:rPr lang="en-US" sz="2400" baseline="0" dirty="0"/>
              <a:t> for Inclusive Support and Service </a:t>
            </a:r>
          </a:p>
          <a:p>
            <a:pPr>
              <a:defRPr/>
            </a:pPr>
            <a:r>
              <a:rPr lang="en-US" sz="2400" baseline="0" dirty="0"/>
              <a:t>Excellence</a:t>
            </a:r>
            <a:endParaRPr lang="en-US" sz="2400" dirty="0"/>
          </a:p>
        </c:rich>
      </c:tx>
      <c:layout>
        <c:manualLayout>
          <c:xMode val="edge"/>
          <c:yMode val="edge"/>
          <c:x val="0.21395624310975681"/>
          <c:y val="0"/>
        </c:manualLayout>
      </c:layout>
      <c:overlay val="0"/>
    </c:title>
    <c:autoTitleDeleted val="0"/>
    <c:plotArea>
      <c:layout>
        <c:manualLayout>
          <c:layoutTarget val="inner"/>
          <c:xMode val="edge"/>
          <c:yMode val="edge"/>
          <c:x val="5.0000000000000001E-3"/>
          <c:y val="0.16014200000000001"/>
          <c:w val="0.99"/>
          <c:h val="0.82735800000000004"/>
        </c:manualLayout>
      </c:layout>
      <c:pieChart>
        <c:varyColors val="0"/>
        <c:ser>
          <c:idx val="0"/>
          <c:order val="0"/>
          <c:tx>
            <c:strRef>
              <c:f>Sheet1!$A$2</c:f>
              <c:strCache>
                <c:ptCount val="1"/>
                <c:pt idx="0">
                  <c:v>Region 1</c:v>
                </c:pt>
              </c:strCache>
            </c:strRef>
          </c:tx>
          <c:spPr>
            <a:solidFill>
              <a:schemeClr val="accent1"/>
            </a:solidFill>
            <a:ln w="12700" cap="flat">
              <a:noFill/>
              <a:miter lim="400000"/>
            </a:ln>
            <a:effectLst/>
          </c:spPr>
          <c:dPt>
            <c:idx val="0"/>
            <c:bubble3D val="0"/>
            <c:extLst>
              <c:ext xmlns:c16="http://schemas.microsoft.com/office/drawing/2014/chart" uri="{C3380CC4-5D6E-409C-BE32-E72D297353CC}">
                <c16:uniqueId val="{00000001-E5BF-4E12-B997-F5FCFAEAE1A1}"/>
              </c:ext>
            </c:extLst>
          </c:dPt>
          <c:dPt>
            <c:idx val="1"/>
            <c:bubble3D val="0"/>
            <c:spPr>
              <a:solidFill>
                <a:schemeClr val="accent3"/>
              </a:solidFill>
              <a:ln w="12700" cap="flat">
                <a:noFill/>
                <a:miter lim="400000"/>
              </a:ln>
              <a:effectLst/>
            </c:spPr>
            <c:extLst>
              <c:ext xmlns:c16="http://schemas.microsoft.com/office/drawing/2014/chart" uri="{C3380CC4-5D6E-409C-BE32-E72D297353CC}">
                <c16:uniqueId val="{00000003-E5BF-4E12-B997-F5FCFAEAE1A1}"/>
              </c:ext>
            </c:extLst>
          </c:dPt>
          <c:dPt>
            <c:idx val="2"/>
            <c:bubble3D val="0"/>
            <c:spPr>
              <a:solidFill>
                <a:schemeClr val="accent4">
                  <a:hueOff val="-461056"/>
                  <a:satOff val="4338"/>
                  <a:lumOff val="-10225"/>
                </a:schemeClr>
              </a:solidFill>
              <a:ln w="12700" cap="flat">
                <a:noFill/>
                <a:miter lim="400000"/>
              </a:ln>
              <a:effectLst/>
            </c:spPr>
            <c:extLst>
              <c:ext xmlns:c16="http://schemas.microsoft.com/office/drawing/2014/chart" uri="{C3380CC4-5D6E-409C-BE32-E72D297353CC}">
                <c16:uniqueId val="{00000005-E5BF-4E12-B997-F5FCFAEAE1A1}"/>
              </c:ext>
            </c:extLst>
          </c:dPt>
          <c:dPt>
            <c:idx val="3"/>
            <c:bubble3D val="0"/>
            <c:spPr>
              <a:solidFill>
                <a:srgbClr val="FF2600"/>
              </a:solidFill>
              <a:ln w="12700" cap="flat">
                <a:noFill/>
                <a:miter lim="400000"/>
              </a:ln>
              <a:effectLst/>
            </c:spPr>
            <c:extLst>
              <c:ext xmlns:c16="http://schemas.microsoft.com/office/drawing/2014/chart" uri="{C3380CC4-5D6E-409C-BE32-E72D297353CC}">
                <c16:uniqueId val="{00000007-E5BF-4E12-B997-F5FCFAEAE1A1}"/>
              </c:ext>
            </c:extLst>
          </c:dPt>
          <c:dPt>
            <c:idx val="4"/>
            <c:bubble3D val="0"/>
            <c:spPr>
              <a:solidFill>
                <a:srgbClr val="C24885"/>
              </a:solidFill>
              <a:ln w="12700" cap="flat">
                <a:noFill/>
                <a:miter lim="400000"/>
              </a:ln>
              <a:effectLst/>
            </c:spPr>
            <c:extLst>
              <c:ext xmlns:c16="http://schemas.microsoft.com/office/drawing/2014/chart" uri="{C3380CC4-5D6E-409C-BE32-E72D297353CC}">
                <c16:uniqueId val="{00000009-E5BF-4E12-B997-F5FCFAEAE1A1}"/>
              </c:ext>
            </c:extLst>
          </c:dPt>
          <c:dPt>
            <c:idx val="5"/>
            <c:bubble3D val="0"/>
            <c:spPr>
              <a:solidFill>
                <a:srgbClr val="5F5F5F"/>
              </a:solidFill>
              <a:ln w="12700" cap="flat">
                <a:noFill/>
                <a:miter lim="400000"/>
              </a:ln>
              <a:effectLst/>
            </c:spPr>
            <c:extLst>
              <c:ext xmlns:c16="http://schemas.microsoft.com/office/drawing/2014/chart" uri="{C3380CC4-5D6E-409C-BE32-E72D297353CC}">
                <c16:uniqueId val="{0000000B-E5BF-4E12-B997-F5FCFAEAE1A1}"/>
              </c:ext>
            </c:extLst>
          </c:dPt>
          <c:cat>
            <c:strRef>
              <c:f>Sheet1!$B$1:$G$1</c:f>
              <c:strCache>
                <c:ptCount val="6"/>
                <c:pt idx="0">
                  <c:v>April</c:v>
                </c:pt>
                <c:pt idx="1">
                  <c:v>May</c:v>
                </c:pt>
                <c:pt idx="2">
                  <c:v>June</c:v>
                </c:pt>
                <c:pt idx="3">
                  <c:v>July</c:v>
                </c:pt>
                <c:pt idx="4">
                  <c:v>August</c:v>
                </c:pt>
                <c:pt idx="5">
                  <c:v>September</c:v>
                </c:pt>
              </c:strCache>
            </c:strRef>
          </c:cat>
          <c:val>
            <c:numRef>
              <c:f>Sheet1!$B$2:$G$2</c:f>
              <c:numCache>
                <c:formatCode>General</c:formatCode>
                <c:ptCount val="6"/>
                <c:pt idx="0">
                  <c:v>16</c:v>
                </c:pt>
                <c:pt idx="1">
                  <c:v>16</c:v>
                </c:pt>
                <c:pt idx="2">
                  <c:v>16</c:v>
                </c:pt>
                <c:pt idx="3">
                  <c:v>16</c:v>
                </c:pt>
                <c:pt idx="4">
                  <c:v>16</c:v>
                </c:pt>
                <c:pt idx="5">
                  <c:v>16</c:v>
                </c:pt>
              </c:numCache>
            </c:numRef>
          </c:val>
          <c:extLst>
            <c:ext xmlns:c16="http://schemas.microsoft.com/office/drawing/2014/chart" uri="{C3380CC4-5D6E-409C-BE32-E72D297353CC}">
              <c16:uniqueId val="{0000000C-E5BF-4E12-B997-F5FCFAEAE1A1}"/>
            </c:ext>
          </c:extLst>
        </c:ser>
        <c:dLbls>
          <c:showLegendKey val="0"/>
          <c:showVal val="0"/>
          <c:showCatName val="0"/>
          <c:showSerName val="0"/>
          <c:showPercent val="0"/>
          <c:showBubbleSize val="0"/>
          <c:showLeaderLines val="0"/>
        </c:dLbls>
        <c:firstSliceAng val="0"/>
      </c:pieChart>
      <c:spPr>
        <a:solidFill>
          <a:srgbClr val="FFFFFF"/>
        </a:solid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2200">
        <a:latin typeface="Lucida Grande"/>
        <a:ea typeface="Lucida Grande"/>
        <a:cs typeface="Lucida Grande"/>
        <a:sym typeface="Lucida Grande"/>
      </a:defRPr>
    </a:lvl1pPr>
    <a:lvl2pPr defTabSz="457200" latinLnBrk="0">
      <a:defRPr sz="2200">
        <a:latin typeface="Lucida Grande"/>
        <a:ea typeface="Lucida Grande"/>
        <a:cs typeface="Lucida Grande"/>
        <a:sym typeface="Lucida Grande"/>
      </a:defRPr>
    </a:lvl2pPr>
    <a:lvl3pPr defTabSz="457200" latinLnBrk="0">
      <a:defRPr sz="2200">
        <a:latin typeface="Lucida Grande"/>
        <a:ea typeface="Lucida Grande"/>
        <a:cs typeface="Lucida Grande"/>
        <a:sym typeface="Lucida Grande"/>
      </a:defRPr>
    </a:lvl3pPr>
    <a:lvl4pPr defTabSz="457200" latinLnBrk="0">
      <a:defRPr sz="2200">
        <a:latin typeface="Lucida Grande"/>
        <a:ea typeface="Lucida Grande"/>
        <a:cs typeface="Lucida Grande"/>
        <a:sym typeface="Lucida Grande"/>
      </a:defRPr>
    </a:lvl4pPr>
    <a:lvl5pPr defTabSz="457200" latinLnBrk="0">
      <a:defRPr sz="2200">
        <a:latin typeface="Lucida Grande"/>
        <a:ea typeface="Lucida Grande"/>
        <a:cs typeface="Lucida Grande"/>
        <a:sym typeface="Lucida Grande"/>
      </a:defRPr>
    </a:lvl5pPr>
    <a:lvl6pPr defTabSz="457200" latinLnBrk="0">
      <a:defRPr sz="2200">
        <a:latin typeface="Lucida Grande"/>
        <a:ea typeface="Lucida Grande"/>
        <a:cs typeface="Lucida Grande"/>
        <a:sym typeface="Lucida Grande"/>
      </a:defRPr>
    </a:lvl6pPr>
    <a:lvl7pPr defTabSz="457200" latinLnBrk="0">
      <a:defRPr sz="2200">
        <a:latin typeface="Lucida Grande"/>
        <a:ea typeface="Lucida Grande"/>
        <a:cs typeface="Lucida Grande"/>
        <a:sym typeface="Lucida Grande"/>
      </a:defRPr>
    </a:lvl7pPr>
    <a:lvl8pPr defTabSz="457200" latinLnBrk="0">
      <a:defRPr sz="2200">
        <a:latin typeface="Lucida Grande"/>
        <a:ea typeface="Lucida Grande"/>
        <a:cs typeface="Lucida Grande"/>
        <a:sym typeface="Lucida Grande"/>
      </a:defRPr>
    </a:lvl8pPr>
    <a:lvl9pPr defTabSz="457200" latinLnBrk="0">
      <a:defRPr sz="22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661862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14485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270000" y="1638300"/>
            <a:ext cx="10464800" cy="3302000"/>
          </a:xfrm>
          <a:prstGeom prst="rect">
            <a:avLst/>
          </a:prstGeom>
        </p:spPr>
        <p:txBody>
          <a:bodyPr anchor="b"/>
          <a:lstStyle/>
          <a:p>
            <a:r>
              <a:t>Title Text</a:t>
            </a:r>
          </a:p>
        </p:txBody>
      </p:sp>
      <p:sp>
        <p:nvSpPr>
          <p:cNvPr id="12" name="Body Level One…"/>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949853" y="0"/>
            <a:ext cx="14904506" cy="9944100"/>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1270000" y="3225800"/>
            <a:ext cx="10464800" cy="3302000"/>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13"/>
          </p:nvPr>
        </p:nvSpPr>
        <p:spPr>
          <a:xfrm>
            <a:off x="2263775" y="613833"/>
            <a:ext cx="12401550" cy="8267701"/>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952500" y="635000"/>
            <a:ext cx="5334000" cy="3987800"/>
          </a:xfrm>
          <a:prstGeom prst="rect">
            <a:avLst/>
          </a:prstGeom>
        </p:spPr>
        <p:txBody>
          <a:bodyPr anchor="b"/>
          <a:lstStyle>
            <a:lvl1pPr>
              <a:defRPr sz="6000"/>
            </a:lvl1pPr>
          </a:lstStyle>
          <a:p>
            <a:r>
              <a:t>Title Text</a:t>
            </a:r>
          </a:p>
        </p:txBody>
      </p:sp>
      <p:sp>
        <p:nvSpPr>
          <p:cNvPr id="40" name="Body Level One…"/>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idx="13"/>
          </p:nvPr>
        </p:nvSpPr>
        <p:spPr>
          <a:xfrm>
            <a:off x="4086225" y="2586566"/>
            <a:ext cx="9429750" cy="6286501"/>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952500" y="1270000"/>
            <a:ext cx="11099800" cy="72136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6680200" y="5029200"/>
            <a:ext cx="6054748" cy="4038600"/>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6502400" y="889000"/>
            <a:ext cx="5867400" cy="3911601"/>
          </a:xfrm>
          <a:prstGeom prst="rect">
            <a:avLst/>
          </a:prstGeom>
        </p:spPr>
        <p:txBody>
          <a:bodyPr lIns="91439" tIns="45719" rIns="91439" bIns="45719" anchor="t">
            <a:noAutofit/>
          </a:bodyPr>
          <a:lstStyle/>
          <a:p>
            <a:endParaRPr/>
          </a:p>
        </p:txBody>
      </p:sp>
      <p:sp>
        <p:nvSpPr>
          <p:cNvPr id="85" name="Image"/>
          <p:cNvSpPr>
            <a:spLocks noGrp="1"/>
          </p:cNvSpPr>
          <p:nvPr>
            <p:ph type="pic" idx="15"/>
          </p:nvPr>
        </p:nvSpPr>
        <p:spPr>
          <a:xfrm>
            <a:off x="-2374900" y="889000"/>
            <a:ext cx="11982450" cy="7988300"/>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13"/>
          </p:nvPr>
        </p:nvSpPr>
        <p:spPr>
          <a:xfrm>
            <a:off x="1270000" y="6362700"/>
            <a:ext cx="10464800" cy="461366"/>
          </a:xfrm>
          <a:prstGeom prst="rect">
            <a:avLst/>
          </a:prstGeom>
        </p:spPr>
        <p:txBody>
          <a:bodyPr>
            <a:spAutoFit/>
          </a:bodyPr>
          <a:lstStyle>
            <a:lvl1pPr marL="0" indent="0" algn="ctr">
              <a:spcBef>
                <a:spcPts val="0"/>
              </a:spcBef>
              <a:buSzTx/>
              <a:buNone/>
              <a:defRPr sz="2400" i="1"/>
            </a:lvl1pPr>
          </a:lstStyle>
          <a:p>
            <a:r>
              <a:t>–Johnny Appleseed</a:t>
            </a:r>
          </a:p>
        </p:txBody>
      </p:sp>
      <p:sp>
        <p:nvSpPr>
          <p:cNvPr id="94" name="“Type a quote here.”"/>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lgn="ctr" defTabSz="584200">
              <a:defRPr sz="160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1pPr>
      <a:lvl2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2pPr>
      <a:lvl3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3pPr>
      <a:lvl4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4pPr>
      <a:lvl5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5pPr>
      <a:lvl6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6pPr>
      <a:lvl7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7pPr>
      <a:lvl8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8pPr>
      <a:lvl9pPr marL="0" marR="0" indent="0" algn="ctr" defTabSz="584200" latinLnBrk="0">
        <a:lnSpc>
          <a:spcPct val="100000"/>
        </a:lnSpc>
        <a:spcBef>
          <a:spcPts val="0"/>
        </a:spcBef>
        <a:spcAft>
          <a:spcPts val="0"/>
        </a:spcAft>
        <a:buClrTx/>
        <a:buSzTx/>
        <a:buFontTx/>
        <a:buNone/>
        <a:tabLst/>
        <a:defRPr sz="16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Introduction to the Framework for Inclusive Teaching Excellence"/>
          <p:cNvSpPr txBox="1">
            <a:spLocks noGrp="1"/>
          </p:cNvSpPr>
          <p:nvPr>
            <p:ph type="title"/>
          </p:nvPr>
        </p:nvSpPr>
        <p:spPr>
          <a:xfrm>
            <a:off x="952500" y="254000"/>
            <a:ext cx="11099800" cy="1652142"/>
          </a:xfrm>
          <a:prstGeom prst="rect">
            <a:avLst/>
          </a:prstGeom>
        </p:spPr>
        <p:txBody>
          <a:bodyPr/>
          <a:lstStyle>
            <a:lvl1pPr>
              <a:defRPr sz="3400">
                <a:latin typeface="Gill Sans"/>
                <a:ea typeface="Gill Sans"/>
                <a:cs typeface="Gill Sans"/>
                <a:sym typeface="Gill Sans"/>
              </a:defRPr>
            </a:lvl1pPr>
          </a:lstStyle>
          <a:p>
            <a:r>
              <a:rPr b="1" dirty="0"/>
              <a:t>Introduction to the </a:t>
            </a:r>
            <a:br>
              <a:rPr lang="en-US" b="1" dirty="0"/>
            </a:br>
            <a:r>
              <a:rPr b="1" dirty="0"/>
              <a:t>Framework for Inclusive </a:t>
            </a:r>
            <a:r>
              <a:rPr lang="en-US" b="1" dirty="0"/>
              <a:t>Support and Service </a:t>
            </a:r>
            <a:r>
              <a:rPr b="1" dirty="0"/>
              <a:t>Excellence</a:t>
            </a:r>
            <a:r>
              <a:rPr lang="en-US" b="1" dirty="0"/>
              <a:t>  </a:t>
            </a:r>
            <a:endParaRPr b="1" dirty="0"/>
          </a:p>
        </p:txBody>
      </p:sp>
      <p:sp>
        <p:nvSpPr>
          <p:cNvPr id="128" name="The Framework for Inclusive Teaching Excellence (FITE) maps the vision  for professional development at Illinois State University and was informed by a systematic review of research on teaching and learning and an analysis of inputs collected from facult"/>
          <p:cNvSpPr txBox="1">
            <a:spLocks noGrp="1"/>
          </p:cNvSpPr>
          <p:nvPr>
            <p:ph type="body" idx="1"/>
          </p:nvPr>
        </p:nvSpPr>
        <p:spPr>
          <a:xfrm>
            <a:off x="850747" y="2071395"/>
            <a:ext cx="11303305" cy="7182774"/>
          </a:xfrm>
          <a:prstGeom prst="rect">
            <a:avLst/>
          </a:prstGeom>
        </p:spPr>
        <p:txBody>
          <a:bodyPr anchor="t">
            <a:normAutofit/>
          </a:bodyPr>
          <a:lstStyle/>
          <a:p>
            <a:pPr marL="0" indent="0">
              <a:buSzTx/>
              <a:buNone/>
              <a:defRPr sz="2800">
                <a:latin typeface="Gill Sans"/>
                <a:ea typeface="Gill Sans"/>
                <a:cs typeface="Gill Sans"/>
                <a:sym typeface="Gill Sans"/>
              </a:defRPr>
            </a:pPr>
            <a:r>
              <a:rPr dirty="0"/>
              <a:t>The Framework for Inclusive </a:t>
            </a:r>
            <a:r>
              <a:rPr lang="en-US" dirty="0"/>
              <a:t>Support and Service </a:t>
            </a:r>
            <a:r>
              <a:rPr dirty="0"/>
              <a:t>Excellence (</a:t>
            </a:r>
            <a:r>
              <a:rPr lang="en-US" dirty="0"/>
              <a:t>FISSE</a:t>
            </a:r>
            <a:r>
              <a:rPr dirty="0"/>
              <a:t>) maps the vision</a:t>
            </a:r>
            <a:r>
              <a:rPr lang="en-US" dirty="0"/>
              <a:t> </a:t>
            </a:r>
            <a:r>
              <a:rPr dirty="0"/>
              <a:t> for professional development at Illinois State University and was informed by a systematic review of</a:t>
            </a:r>
            <a:r>
              <a:rPr lang="en-US" dirty="0"/>
              <a:t> </a:t>
            </a:r>
            <a:r>
              <a:rPr dirty="0"/>
              <a:t>inputs collected from faculty, staff, and students</a:t>
            </a:r>
            <a:r>
              <a:rPr lang="en-US" dirty="0"/>
              <a:t> and the mission and values of the various professional organizations which guide our work. FISSE</a:t>
            </a:r>
            <a:r>
              <a:rPr dirty="0"/>
              <a:t> supports each of the Core Values of</a:t>
            </a:r>
            <a:r>
              <a:rPr lang="en-US" dirty="0"/>
              <a:t> </a:t>
            </a:r>
            <a:r>
              <a:rPr b="1" i="1" dirty="0"/>
              <a:t>Educate</a:t>
            </a:r>
            <a:r>
              <a:rPr lang="en-US" b="1" i="1" dirty="0"/>
              <a:t> </a:t>
            </a:r>
            <a:r>
              <a:rPr b="1" i="1" dirty="0"/>
              <a:t>Connect</a:t>
            </a:r>
            <a:r>
              <a:rPr lang="en-US" b="1" i="1" dirty="0"/>
              <a:t> </a:t>
            </a:r>
            <a:r>
              <a:rPr b="1" i="1" dirty="0"/>
              <a:t>Elevate</a:t>
            </a:r>
            <a:r>
              <a:rPr dirty="0"/>
              <a:t>, the strategic plan of Illinois State University</a:t>
            </a:r>
            <a:r>
              <a:rPr lang="en-US" dirty="0"/>
              <a:t>.</a:t>
            </a:r>
          </a:p>
          <a:p>
            <a:pPr marL="0" indent="0">
              <a:buSzTx/>
              <a:buNone/>
              <a:defRPr sz="2800">
                <a:latin typeface="Gill Sans"/>
                <a:ea typeface="Gill Sans"/>
                <a:cs typeface="Gill Sans"/>
                <a:sym typeface="Gill Sans"/>
              </a:defRPr>
            </a:pPr>
            <a:r>
              <a:rPr dirty="0"/>
              <a:t>The six dimensions of </a:t>
            </a:r>
            <a:r>
              <a:rPr lang="en-US" dirty="0"/>
              <a:t>FISSE</a:t>
            </a:r>
            <a:r>
              <a:rPr dirty="0"/>
              <a:t>, </a:t>
            </a:r>
            <a:r>
              <a:rPr lang="en-US" dirty="0"/>
              <a:t>emphasize diversity, inclusion and equity throughout and </a:t>
            </a:r>
            <a:r>
              <a:rPr dirty="0"/>
              <a:t>represent critical considerations for professional development in support of student success. Each aims to address ways in which </a:t>
            </a:r>
            <a:r>
              <a:rPr lang="en-US" dirty="0"/>
              <a:t>all staff, regardless of their role, can create practical and applicable action plans at the individual and unit level which will result in </a:t>
            </a:r>
            <a:r>
              <a:rPr dirty="0"/>
              <a:t>high-quality, </a:t>
            </a:r>
            <a:r>
              <a:rPr lang="en-US" dirty="0"/>
              <a:t>high-impact</a:t>
            </a:r>
            <a:r>
              <a:rPr dirty="0"/>
              <a:t> experiences</a:t>
            </a:r>
            <a:r>
              <a:rPr lang="en-US" dirty="0"/>
              <a:t> and processes</a:t>
            </a:r>
            <a:r>
              <a:rPr dirty="0"/>
              <a:t> that are accessible to and inclusive of all </a:t>
            </a:r>
            <a:r>
              <a:rPr lang="en-US" dirty="0"/>
              <a:t>Redbirds in their journey from recruitment through graduation and beyond.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2" name="Framework for Inclusive Support and Service Excellence"/>
          <p:cNvGraphicFramePr/>
          <p:nvPr>
            <p:extLst>
              <p:ext uri="{D42A27DB-BD31-4B8C-83A1-F6EECF244321}">
                <p14:modId xmlns:p14="http://schemas.microsoft.com/office/powerpoint/2010/main" val="1332172167"/>
              </p:ext>
            </p:extLst>
          </p:nvPr>
        </p:nvGraphicFramePr>
        <p:xfrm>
          <a:off x="3652239" y="614128"/>
          <a:ext cx="6029359" cy="7044177"/>
        </p:xfrm>
        <a:graphic>
          <a:graphicData uri="http://schemas.openxmlformats.org/drawingml/2006/chart">
            <c:chart xmlns:c="http://schemas.openxmlformats.org/drawingml/2006/chart" xmlns:r="http://schemas.openxmlformats.org/officeDocument/2006/relationships" r:id="rId3"/>
          </a:graphicData>
        </a:graphic>
      </p:graphicFrame>
      <p:sp>
        <p:nvSpPr>
          <p:cNvPr id="133" name="Service and Support"/>
          <p:cNvSpPr txBox="1"/>
          <p:nvPr/>
        </p:nvSpPr>
        <p:spPr>
          <a:xfrm>
            <a:off x="6733636" y="3015586"/>
            <a:ext cx="1759688"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ctr" defTabSz="584200">
              <a:defRPr sz="1300" b="1">
                <a:latin typeface="Helvetica Neue"/>
                <a:ea typeface="Helvetica Neue"/>
                <a:cs typeface="Helvetica Neue"/>
                <a:sym typeface="Helvetica Neue"/>
              </a:defRPr>
            </a:pPr>
            <a:r>
              <a:rPr>
                <a:solidFill>
                  <a:srgbClr val="FFFFFF"/>
                </a:solidFill>
              </a:rPr>
              <a:t>Service and Support</a:t>
            </a:r>
            <a:r>
              <a:t> </a:t>
            </a:r>
          </a:p>
        </p:txBody>
      </p:sp>
      <p:sp>
        <p:nvSpPr>
          <p:cNvPr id="134" name="Impact of Outreach and Programming"/>
          <p:cNvSpPr txBox="1"/>
          <p:nvPr/>
        </p:nvSpPr>
        <p:spPr>
          <a:xfrm>
            <a:off x="7289469" y="4423534"/>
            <a:ext cx="2334323" cy="5032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584200">
              <a:defRPr sz="1300" b="1">
                <a:solidFill>
                  <a:srgbClr val="FFFFFF"/>
                </a:solidFill>
                <a:latin typeface="Helvetica Neue"/>
                <a:ea typeface="Helvetica Neue"/>
                <a:cs typeface="Helvetica Neue"/>
                <a:sym typeface="Helvetica Neue"/>
              </a:defRPr>
            </a:lvl1pPr>
          </a:lstStyle>
          <a:p>
            <a:r>
              <a:t>Impact of Outreach and Programming</a:t>
            </a:r>
          </a:p>
        </p:txBody>
      </p:sp>
      <p:sp>
        <p:nvSpPr>
          <p:cNvPr id="135" name="Leadership and Mentoring"/>
          <p:cNvSpPr txBox="1"/>
          <p:nvPr/>
        </p:nvSpPr>
        <p:spPr>
          <a:xfrm>
            <a:off x="6559977" y="5818623"/>
            <a:ext cx="1917386" cy="508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584200">
              <a:defRPr sz="1300" b="1">
                <a:solidFill>
                  <a:srgbClr val="FFFFFF"/>
                </a:solidFill>
                <a:latin typeface="Helvetica Neue"/>
                <a:ea typeface="Helvetica Neue"/>
                <a:cs typeface="Helvetica Neue"/>
                <a:sym typeface="Helvetica Neue"/>
              </a:defRPr>
            </a:lvl1pPr>
          </a:lstStyle>
          <a:p>
            <a:r>
              <a:t>Leadership and Mentoring</a:t>
            </a:r>
          </a:p>
        </p:txBody>
      </p:sp>
      <p:sp>
        <p:nvSpPr>
          <p:cNvPr id="136" name="Collaboration and Teamwork"/>
          <p:cNvSpPr txBox="1"/>
          <p:nvPr/>
        </p:nvSpPr>
        <p:spPr>
          <a:xfrm>
            <a:off x="3765146" y="4522740"/>
            <a:ext cx="2682431"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defTabSz="584200">
              <a:defRPr sz="1300" b="1">
                <a:solidFill>
                  <a:srgbClr val="FFFFFF"/>
                </a:solidFill>
                <a:latin typeface="Helvetica Neue"/>
                <a:ea typeface="Helvetica Neue"/>
                <a:cs typeface="Helvetica Neue"/>
                <a:sym typeface="Helvetica Neue"/>
              </a:defRPr>
            </a:lvl1pPr>
          </a:lstStyle>
          <a:p>
            <a:r>
              <a:t>Collaboration and Teamwork</a:t>
            </a:r>
          </a:p>
        </p:txBody>
      </p:sp>
      <p:sp>
        <p:nvSpPr>
          <p:cNvPr id="137" name="Climate and Culture"/>
          <p:cNvSpPr txBox="1"/>
          <p:nvPr/>
        </p:nvSpPr>
        <p:spPr>
          <a:xfrm>
            <a:off x="4785395" y="5818623"/>
            <a:ext cx="1728484" cy="508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584200">
              <a:defRPr sz="1300" b="1">
                <a:solidFill>
                  <a:srgbClr val="FFFFFF"/>
                </a:solidFill>
                <a:latin typeface="Helvetica Neue"/>
                <a:ea typeface="Helvetica Neue"/>
                <a:cs typeface="Helvetica Neue"/>
                <a:sym typeface="Helvetica Neue"/>
              </a:defRPr>
            </a:lvl1pPr>
          </a:lstStyle>
          <a:p>
            <a:r>
              <a:t>Climate and Culture</a:t>
            </a:r>
          </a:p>
        </p:txBody>
      </p:sp>
      <p:sp>
        <p:nvSpPr>
          <p:cNvPr id="138" name="Feedback, Assessment, and Data Informed Reflection"/>
          <p:cNvSpPr txBox="1"/>
          <p:nvPr/>
        </p:nvSpPr>
        <p:spPr>
          <a:xfrm>
            <a:off x="4514765" y="2814780"/>
            <a:ext cx="2269744" cy="70641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584200">
              <a:defRPr sz="1300" b="1">
                <a:solidFill>
                  <a:srgbClr val="FFFFFF"/>
                </a:solidFill>
                <a:latin typeface="Helvetica Neue"/>
                <a:ea typeface="Helvetica Neue"/>
                <a:cs typeface="Helvetica Neue"/>
                <a:sym typeface="Helvetica Neue"/>
              </a:defRPr>
            </a:lvl1pPr>
          </a:lstStyle>
          <a:p>
            <a:r>
              <a:t>Feedback, Assessment, and Data Informed Reflection</a:t>
            </a:r>
          </a:p>
        </p:txBody>
      </p:sp>
      <p:sp>
        <p:nvSpPr>
          <p:cNvPr id="139" name="Text"/>
          <p:cNvSpPr txBox="1"/>
          <p:nvPr/>
        </p:nvSpPr>
        <p:spPr>
          <a:xfrm>
            <a:off x="9145904" y="1122555"/>
            <a:ext cx="3323592" cy="1533753"/>
          </a:xfrm>
          <a:prstGeom prst="rect">
            <a:avLst/>
          </a:prstGeom>
          <a:solidFill>
            <a:schemeClr val="accent1">
              <a:lumOff val="16847"/>
              <a:alpha val="66678"/>
            </a:schemeClr>
          </a:solidFill>
          <a:ln w="12700">
            <a:solidFill>
              <a:srgbClr val="000000">
                <a:alpha val="66678"/>
              </a:srgbClr>
            </a:solidFill>
            <a:miter lim="400000"/>
          </a:ln>
        </p:spPr>
        <p:txBody>
          <a:bodyPr wrap="square" lIns="50800" tIns="50800" rIns="50800" bIns="50800" anchor="ctr">
            <a:spAutoFit/>
          </a:bodyPr>
          <a:lstStyle/>
          <a:p>
            <a:pPr algn="ctr" defTabSz="584200">
              <a:defRPr b="1">
                <a:latin typeface="Helvetica Neue"/>
                <a:ea typeface="Helvetica Neue"/>
                <a:cs typeface="Helvetica Neue"/>
                <a:sym typeface="Helvetica Neue"/>
              </a:defRPr>
            </a:pPr>
            <a:endParaRPr lang="en-US" dirty="0"/>
          </a:p>
          <a:p>
            <a:pPr algn="ctr" defTabSz="584200">
              <a:defRPr sz="1400">
                <a:latin typeface="Gill Sans"/>
                <a:ea typeface="Gill Sans"/>
                <a:cs typeface="Gill Sans"/>
                <a:sym typeface="Gill Sans"/>
              </a:defRPr>
            </a:pPr>
            <a:r>
              <a:rPr lang="en-US" sz="1150" b="1" dirty="0">
                <a:latin typeface="Helvetica Neue"/>
              </a:rPr>
              <a:t>Thinking bigger than traditional "customer service," striving for excellence in the delivery of  high impact practices to assist and engage students and their families throughout their journey from recruitment through graduation and beyond.</a:t>
            </a:r>
          </a:p>
          <a:p>
            <a:pPr algn="ctr" defTabSz="584200">
              <a:defRPr b="1">
                <a:latin typeface="Helvetica Neue"/>
                <a:ea typeface="Helvetica Neue"/>
                <a:cs typeface="Helvetica Neue"/>
                <a:sym typeface="Helvetica Neue"/>
              </a:defRPr>
            </a:pPr>
            <a:endParaRPr lang="en-US" dirty="0"/>
          </a:p>
        </p:txBody>
      </p:sp>
      <p:sp>
        <p:nvSpPr>
          <p:cNvPr id="140" name="Text"/>
          <p:cNvSpPr txBox="1"/>
          <p:nvPr/>
        </p:nvSpPr>
        <p:spPr>
          <a:xfrm>
            <a:off x="9892545" y="4395836"/>
            <a:ext cx="2722029" cy="1679947"/>
          </a:xfrm>
          <a:prstGeom prst="rect">
            <a:avLst/>
          </a:prstGeom>
          <a:solidFill>
            <a:schemeClr val="accent3">
              <a:alpha val="67033"/>
            </a:schemeClr>
          </a:solidFill>
          <a:ln w="12700">
            <a:solidFill>
              <a:srgbClr val="000000">
                <a:alpha val="67033"/>
              </a:srgbClr>
            </a:solidFill>
            <a:miter lim="400000"/>
          </a:ln>
        </p:spPr>
        <p:txBody>
          <a:bodyPr wrap="square" lIns="50800" tIns="50800" rIns="50800" bIns="50800" anchor="ctr">
            <a:spAutoFit/>
          </a:bodyPr>
          <a:lstStyle/>
          <a:p>
            <a:pPr algn="ctr" defTabSz="584200">
              <a:defRPr sz="2400" b="1">
                <a:latin typeface="Helvetica Neue"/>
                <a:ea typeface="Helvetica Neue"/>
                <a:cs typeface="Helvetica Neue"/>
                <a:sym typeface="Helvetica Neue"/>
              </a:defRPr>
            </a:pPr>
            <a:endParaRPr lang="en-US" sz="1100"/>
          </a:p>
          <a:p>
            <a:pPr algn="ctr" defTabSz="584200">
              <a:defRPr sz="2400" b="1">
                <a:latin typeface="Helvetica Neue"/>
                <a:ea typeface="Helvetica Neue"/>
                <a:cs typeface="Helvetica Neue"/>
                <a:sym typeface="Helvetica Neue"/>
              </a:defRPr>
            </a:pPr>
            <a:r>
              <a:rPr lang="en-US" sz="1150"/>
              <a:t>Accessible and equity minded </a:t>
            </a:r>
          </a:p>
          <a:p>
            <a:pPr algn="ctr" defTabSz="584200">
              <a:defRPr sz="2400" b="1">
                <a:latin typeface="Helvetica Neue"/>
                <a:ea typeface="Helvetica Neue"/>
                <a:cs typeface="Helvetica Neue"/>
                <a:sym typeface="Helvetica Neue"/>
              </a:defRPr>
            </a:pPr>
            <a:r>
              <a:rPr lang="en-US" sz="1150"/>
              <a:t>practices are vital in the development</a:t>
            </a:r>
          </a:p>
          <a:p>
            <a:pPr algn="ctr" defTabSz="584200">
              <a:defRPr sz="2400" b="1">
                <a:latin typeface="Helvetica Neue"/>
                <a:ea typeface="Helvetica Neue"/>
                <a:cs typeface="Helvetica Neue"/>
                <a:sym typeface="Helvetica Neue"/>
              </a:defRPr>
            </a:pPr>
            <a:r>
              <a:rPr lang="en-US" sz="1150"/>
              <a:t> and implementation of </a:t>
            </a:r>
          </a:p>
          <a:p>
            <a:pPr algn="ctr" defTabSz="584200">
              <a:defRPr sz="2400" b="1">
                <a:latin typeface="Helvetica Neue"/>
                <a:ea typeface="Helvetica Neue"/>
                <a:cs typeface="Helvetica Neue"/>
                <a:sym typeface="Helvetica Neue"/>
              </a:defRPr>
            </a:pPr>
            <a:r>
              <a:rPr lang="en-US" sz="1150"/>
              <a:t>programs and services.  Purposeful and strategic support of learning and growth are provided in and outside the classroom.</a:t>
            </a:r>
          </a:p>
          <a:p>
            <a:pPr algn="ctr" defTabSz="584200">
              <a:defRPr sz="2400" b="1">
                <a:latin typeface="Helvetica Neue"/>
                <a:ea typeface="Helvetica Neue"/>
                <a:cs typeface="Helvetica Neue"/>
                <a:sym typeface="Helvetica Neue"/>
              </a:defRPr>
            </a:pPr>
            <a:endParaRPr lang="en-US" sz="1100"/>
          </a:p>
        </p:txBody>
      </p:sp>
      <p:sp>
        <p:nvSpPr>
          <p:cNvPr id="141" name="Text"/>
          <p:cNvSpPr txBox="1"/>
          <p:nvPr/>
        </p:nvSpPr>
        <p:spPr>
          <a:xfrm>
            <a:off x="8543156" y="7255876"/>
            <a:ext cx="3629548" cy="1887696"/>
          </a:xfrm>
          <a:prstGeom prst="rect">
            <a:avLst/>
          </a:prstGeom>
          <a:solidFill>
            <a:schemeClr val="accent4">
              <a:hueOff val="-461056"/>
              <a:satOff val="4338"/>
              <a:lumOff val="-10225"/>
              <a:alpha val="66814"/>
            </a:schemeClr>
          </a:solidFill>
          <a:ln w="12700">
            <a:solidFill>
              <a:srgbClr val="000000">
                <a:alpha val="66814"/>
              </a:srgbClr>
            </a:solidFill>
            <a:miter lim="400000"/>
          </a:ln>
        </p:spPr>
        <p:txBody>
          <a:bodyPr wrap="square" lIns="50800" tIns="50800" rIns="50800" bIns="50800" anchor="ctr">
            <a:spAutoFit/>
          </a:bodyPr>
          <a:lstStyle/>
          <a:p>
            <a:pPr algn="ctr" defTabSz="584200">
              <a:defRPr b="1">
                <a:latin typeface="Helvetica Neue"/>
                <a:ea typeface="Helvetica Neue"/>
                <a:cs typeface="Helvetica Neue"/>
                <a:sym typeface="Helvetica Neue"/>
              </a:defRPr>
            </a:pPr>
            <a:endParaRPr lang="en-US"/>
          </a:p>
          <a:p>
            <a:pPr algn="ctr" defTabSz="584200">
              <a:defRPr b="1">
                <a:latin typeface="Helvetica Neue"/>
                <a:ea typeface="Helvetica Neue"/>
                <a:cs typeface="Helvetica Neue"/>
                <a:sym typeface="Helvetica Neue"/>
              </a:defRPr>
            </a:pPr>
            <a:r>
              <a:rPr lang="en-US" sz="1150"/>
              <a:t>As leaders and role models for students, intentional and inclusive practices are key to mentoring, advising, coaching, </a:t>
            </a:r>
          </a:p>
          <a:p>
            <a:pPr algn="ctr" defTabSz="584200">
              <a:defRPr b="1">
                <a:latin typeface="Helvetica Neue"/>
                <a:ea typeface="Helvetica Neue"/>
                <a:cs typeface="Helvetica Neue"/>
                <a:sym typeface="Helvetica Neue"/>
              </a:defRPr>
            </a:pPr>
            <a:r>
              <a:rPr lang="en-US" sz="1150"/>
              <a:t>and serving students.  </a:t>
            </a:r>
            <a:endParaRPr lang="en-US"/>
          </a:p>
          <a:p>
            <a:pPr algn="ctr" defTabSz="584200">
              <a:defRPr b="1">
                <a:latin typeface="Helvetica Neue"/>
                <a:ea typeface="Helvetica Neue"/>
                <a:cs typeface="Helvetica Neue"/>
                <a:sym typeface="Helvetica Neue"/>
              </a:defRPr>
            </a:pPr>
            <a:r>
              <a:rPr lang="en-US" sz="1150"/>
              <a:t> Personal and professional growth is encouraged as knowledge and skills related </a:t>
            </a:r>
          </a:p>
          <a:p>
            <a:pPr algn="ctr" defTabSz="584200">
              <a:defRPr b="1">
                <a:latin typeface="Helvetica Neue"/>
                <a:ea typeface="Helvetica Neue"/>
                <a:cs typeface="Helvetica Neue"/>
                <a:sym typeface="Helvetica Neue"/>
              </a:defRPr>
            </a:pPr>
            <a:r>
              <a:rPr lang="en-US" sz="1150"/>
              <a:t>to student development and success will support mission and goals.</a:t>
            </a:r>
          </a:p>
          <a:p>
            <a:pPr algn="ctr" defTabSz="584200">
              <a:defRPr b="1">
                <a:latin typeface="Helvetica Neue"/>
                <a:ea typeface="Helvetica Neue"/>
                <a:cs typeface="Helvetica Neue"/>
                <a:sym typeface="Helvetica Neue"/>
              </a:defRPr>
            </a:pPr>
            <a:endParaRPr lang="en-US"/>
          </a:p>
        </p:txBody>
      </p:sp>
      <p:sp>
        <p:nvSpPr>
          <p:cNvPr id="142" name="Text"/>
          <p:cNvSpPr txBox="1"/>
          <p:nvPr/>
        </p:nvSpPr>
        <p:spPr>
          <a:xfrm>
            <a:off x="1299008" y="7614353"/>
            <a:ext cx="4347993" cy="1880002"/>
          </a:xfrm>
          <a:prstGeom prst="rect">
            <a:avLst/>
          </a:prstGeom>
          <a:solidFill>
            <a:schemeClr val="accent5">
              <a:hueOff val="-82419"/>
              <a:satOff val="-9513"/>
              <a:lumOff val="-16343"/>
              <a:alpha val="67665"/>
            </a:schemeClr>
          </a:solidFill>
          <a:ln w="12700">
            <a:solidFill>
              <a:srgbClr val="000000">
                <a:alpha val="67665"/>
              </a:srgbClr>
            </a:solidFill>
            <a:miter lim="400000"/>
          </a:ln>
        </p:spPr>
        <p:txBody>
          <a:bodyPr wrap="square" lIns="50800" tIns="50800" rIns="50800" bIns="50800" anchor="ctr">
            <a:spAutoFit/>
          </a:bodyPr>
          <a:lstStyle/>
          <a:p>
            <a:pPr algn="ctr" defTabSz="584200">
              <a:defRPr b="1">
                <a:latin typeface="Helvetica Neue"/>
                <a:ea typeface="Helvetica Neue"/>
                <a:cs typeface="Helvetica Neue"/>
                <a:sym typeface="Helvetica Neue"/>
              </a:defRPr>
            </a:pPr>
            <a:endParaRPr lang="en-US"/>
          </a:p>
          <a:p>
            <a:pPr algn="ctr" defTabSz="584200">
              <a:defRPr b="1">
                <a:latin typeface="Helvetica Neue"/>
                <a:ea typeface="Helvetica Neue"/>
                <a:cs typeface="Helvetica Neue"/>
                <a:sym typeface="Helvetica Neue"/>
              </a:defRPr>
            </a:pPr>
            <a:r>
              <a:rPr lang="en-US" sz="1150"/>
              <a:t>Campus climate is reflected in the physical, social, </a:t>
            </a:r>
          </a:p>
          <a:p>
            <a:pPr algn="ctr" defTabSz="584200">
              <a:defRPr b="1">
                <a:latin typeface="Helvetica Neue"/>
                <a:ea typeface="Helvetica Neue"/>
                <a:cs typeface="Helvetica Neue"/>
                <a:sym typeface="Helvetica Neue"/>
              </a:defRPr>
            </a:pPr>
            <a:r>
              <a:rPr lang="en-US" sz="1150"/>
              <a:t>and emotional spaces where students learn and grow.  Appreciation and understanding of differences allow staff to foster a positive climate through the intentional development of a supportive </a:t>
            </a:r>
          </a:p>
          <a:p>
            <a:pPr algn="ctr" defTabSz="584200">
              <a:defRPr b="1">
                <a:latin typeface="Helvetica Neue"/>
                <a:ea typeface="Helvetica Neue"/>
                <a:cs typeface="Helvetica Neue"/>
                <a:sym typeface="Helvetica Neue"/>
              </a:defRPr>
            </a:pPr>
            <a:r>
              <a:rPr lang="en-US" sz="1150"/>
              <a:t>culture for all students through the application </a:t>
            </a:r>
          </a:p>
          <a:p>
            <a:pPr algn="ctr" defTabSz="584200">
              <a:defRPr b="1">
                <a:latin typeface="Helvetica Neue"/>
                <a:ea typeface="Helvetica Neue"/>
                <a:cs typeface="Helvetica Neue"/>
                <a:sym typeface="Helvetica Neue"/>
              </a:defRPr>
            </a:pPr>
            <a:r>
              <a:rPr lang="en-US" sz="1150"/>
              <a:t>of practices  that support and encourage student engagement, development, and success.  </a:t>
            </a:r>
          </a:p>
          <a:p>
            <a:pPr algn="ctr" defTabSz="584200">
              <a:defRPr b="1">
                <a:latin typeface="Helvetica Neue"/>
                <a:ea typeface="Helvetica Neue"/>
                <a:cs typeface="Helvetica Neue"/>
                <a:sym typeface="Helvetica Neue"/>
              </a:defRPr>
            </a:pPr>
            <a:endParaRPr lang="en-US" sz="1150"/>
          </a:p>
        </p:txBody>
      </p:sp>
      <p:sp>
        <p:nvSpPr>
          <p:cNvPr id="143" name="Text"/>
          <p:cNvSpPr txBox="1"/>
          <p:nvPr/>
        </p:nvSpPr>
        <p:spPr>
          <a:xfrm>
            <a:off x="509823" y="5445669"/>
            <a:ext cx="3047824" cy="1579920"/>
          </a:xfrm>
          <a:prstGeom prst="rect">
            <a:avLst/>
          </a:prstGeom>
          <a:solidFill>
            <a:schemeClr val="accent6">
              <a:satOff val="-15808"/>
              <a:lumOff val="-17557"/>
              <a:alpha val="67275"/>
            </a:schemeClr>
          </a:solidFill>
          <a:ln w="12700">
            <a:solidFill>
              <a:srgbClr val="000000">
                <a:alpha val="67275"/>
              </a:srgbClr>
            </a:solidFill>
            <a:miter lim="400000"/>
          </a:ln>
        </p:spPr>
        <p:txBody>
          <a:bodyPr wrap="square" lIns="50800" tIns="50800" rIns="50800" bIns="50800" anchor="ctr">
            <a:spAutoFit/>
          </a:bodyPr>
          <a:lstStyle/>
          <a:p>
            <a:pPr algn="ctr" defTabSz="584200">
              <a:defRPr b="1">
                <a:latin typeface="Helvetica Neue"/>
                <a:ea typeface="Helvetica Neue"/>
                <a:cs typeface="Helvetica Neue"/>
                <a:sym typeface="Helvetica Neue"/>
              </a:defRPr>
            </a:pPr>
            <a:endParaRPr lang="en-US"/>
          </a:p>
          <a:p>
            <a:pPr algn="ctr" defTabSz="584200">
              <a:defRPr b="1">
                <a:latin typeface="Helvetica Neue"/>
                <a:ea typeface="Helvetica Neue"/>
                <a:cs typeface="Helvetica Neue"/>
                <a:sym typeface="Helvetica Neue"/>
              </a:defRPr>
            </a:pPr>
            <a:r>
              <a:rPr lang="en-US" sz="1150"/>
              <a:t>Service should align with University </a:t>
            </a:r>
          </a:p>
          <a:p>
            <a:pPr algn="ctr" defTabSz="584200">
              <a:defRPr b="1">
                <a:latin typeface="Helvetica Neue"/>
                <a:ea typeface="Helvetica Neue"/>
                <a:cs typeface="Helvetica Neue"/>
                <a:sym typeface="Helvetica Neue"/>
              </a:defRPr>
            </a:pPr>
            <a:r>
              <a:rPr lang="en-US" sz="1150"/>
              <a:t>values, vision, and goals.  </a:t>
            </a:r>
          </a:p>
          <a:p>
            <a:pPr algn="ctr" defTabSz="584200">
              <a:defRPr b="1">
                <a:latin typeface="Helvetica Neue"/>
                <a:ea typeface="Helvetica Neue"/>
                <a:cs typeface="Helvetica Neue"/>
                <a:sym typeface="Helvetica Neue"/>
              </a:defRPr>
            </a:pPr>
            <a:r>
              <a:rPr lang="en-US" sz="1150"/>
              <a:t>Creation of strong inclusive teams and </a:t>
            </a:r>
          </a:p>
          <a:p>
            <a:pPr algn="ctr" defTabSz="584200">
              <a:defRPr b="1">
                <a:latin typeface="Helvetica Neue"/>
                <a:ea typeface="Helvetica Neue"/>
                <a:cs typeface="Helvetica Neue"/>
                <a:sym typeface="Helvetica Neue"/>
              </a:defRPr>
            </a:pPr>
            <a:r>
              <a:rPr lang="en-US" sz="1150"/>
              <a:t>campus partnerships will boost </a:t>
            </a:r>
          </a:p>
          <a:p>
            <a:pPr algn="ctr" defTabSz="584200">
              <a:defRPr b="1">
                <a:latin typeface="Helvetica Neue"/>
                <a:ea typeface="Helvetica Neue"/>
                <a:cs typeface="Helvetica Neue"/>
                <a:sym typeface="Helvetica Neue"/>
              </a:defRPr>
            </a:pPr>
            <a:r>
              <a:rPr lang="en-US" sz="1150"/>
              <a:t>productivity, creativity, and support  </a:t>
            </a:r>
          </a:p>
          <a:p>
            <a:pPr algn="ctr" defTabSz="584200">
              <a:defRPr b="1">
                <a:latin typeface="Helvetica Neue"/>
                <a:ea typeface="Helvetica Neue"/>
                <a:cs typeface="Helvetica Neue"/>
                <a:sym typeface="Helvetica Neue"/>
              </a:defRPr>
            </a:pPr>
            <a:r>
              <a:rPr lang="en-US" sz="1150"/>
              <a:t>students' best interests and success.</a:t>
            </a:r>
          </a:p>
          <a:p>
            <a:pPr algn="ctr" defTabSz="584200">
              <a:defRPr b="1">
                <a:latin typeface="Helvetica Neue"/>
                <a:ea typeface="Helvetica Neue"/>
                <a:cs typeface="Helvetica Neue"/>
                <a:sym typeface="Helvetica Neue"/>
              </a:defRPr>
            </a:pPr>
            <a:endParaRPr/>
          </a:p>
        </p:txBody>
      </p:sp>
      <p:sp>
        <p:nvSpPr>
          <p:cNvPr id="144" name="Text"/>
          <p:cNvSpPr txBox="1"/>
          <p:nvPr/>
        </p:nvSpPr>
        <p:spPr>
          <a:xfrm>
            <a:off x="393099" y="1575285"/>
            <a:ext cx="3048193" cy="3111108"/>
          </a:xfrm>
          <a:prstGeom prst="rect">
            <a:avLst/>
          </a:prstGeom>
          <a:solidFill>
            <a:srgbClr val="5E5E5E">
              <a:alpha val="66878"/>
            </a:srgbClr>
          </a:solidFill>
          <a:ln w="12700">
            <a:solidFill>
              <a:srgbClr val="000000">
                <a:alpha val="66878"/>
              </a:srgbClr>
            </a:solidFill>
            <a:miter lim="400000"/>
          </a:ln>
        </p:spPr>
        <p:txBody>
          <a:bodyPr wrap="square" lIns="50800" tIns="50800" rIns="50800" bIns="50800" anchor="ctr">
            <a:spAutoFit/>
          </a:bodyPr>
          <a:lstStyle/>
          <a:p>
            <a:pPr algn="ctr" defTabSz="584200">
              <a:defRPr b="1">
                <a:latin typeface="Helvetica Neue"/>
                <a:ea typeface="Helvetica Neue"/>
                <a:cs typeface="Helvetica Neue"/>
                <a:sym typeface="Helvetica Neue"/>
              </a:defRPr>
            </a:pPr>
            <a:endParaRPr lang="en-US" sz="1150" dirty="0"/>
          </a:p>
          <a:p>
            <a:pPr algn="ctr" defTabSz="584200">
              <a:defRPr b="1">
                <a:latin typeface="Helvetica Neue"/>
                <a:ea typeface="Helvetica Neue"/>
                <a:cs typeface="Helvetica Neue"/>
                <a:sym typeface="Helvetica Neue"/>
              </a:defRPr>
            </a:pPr>
            <a:r>
              <a:rPr lang="en-US" sz="1150" dirty="0"/>
              <a:t>A variety of assessments should be </a:t>
            </a:r>
            <a:endParaRPr lang="en-US" dirty="0"/>
          </a:p>
          <a:p>
            <a:pPr algn="ctr" defTabSz="584200">
              <a:defRPr b="1">
                <a:latin typeface="Helvetica Neue"/>
                <a:ea typeface="Helvetica Neue"/>
                <a:cs typeface="Helvetica Neue"/>
                <a:sym typeface="Helvetica Neue"/>
              </a:defRPr>
            </a:pPr>
            <a:r>
              <a:rPr lang="en-US" sz="1150" dirty="0"/>
              <a:t>employed  to understand students' </a:t>
            </a:r>
          </a:p>
          <a:p>
            <a:pPr algn="ctr" defTabSz="584200">
              <a:defRPr b="1">
                <a:latin typeface="Helvetica Neue"/>
                <a:ea typeface="Helvetica Neue"/>
                <a:cs typeface="Helvetica Neue"/>
                <a:sym typeface="Helvetica Neue"/>
              </a:defRPr>
            </a:pPr>
            <a:r>
              <a:rPr lang="en-US" sz="1150" dirty="0"/>
              <a:t>individual and collective feedback and </a:t>
            </a:r>
          </a:p>
          <a:p>
            <a:pPr algn="ctr" defTabSz="584200">
              <a:defRPr b="1">
                <a:latin typeface="Helvetica Neue"/>
                <a:ea typeface="Helvetica Neue"/>
                <a:cs typeface="Helvetica Neue"/>
                <a:sym typeface="Helvetica Neue"/>
              </a:defRPr>
            </a:pPr>
            <a:r>
              <a:rPr lang="en-US" sz="1150" dirty="0"/>
              <a:t>needs. A range of assessments offer the opportunity to hear the voice </a:t>
            </a:r>
          </a:p>
          <a:p>
            <a:pPr algn="ctr" defTabSz="584200">
              <a:defRPr b="1">
                <a:latin typeface="Helvetica Neue"/>
                <a:ea typeface="Helvetica Neue"/>
                <a:cs typeface="Helvetica Neue"/>
                <a:sym typeface="Helvetica Neue"/>
              </a:defRPr>
            </a:pPr>
            <a:r>
              <a:rPr lang="en-US" sz="1150" dirty="0"/>
              <a:t>of the student and allow adjustments to be made to policies </a:t>
            </a:r>
          </a:p>
          <a:p>
            <a:pPr algn="ctr" defTabSz="584200">
              <a:defRPr b="1">
                <a:latin typeface="Helvetica Neue"/>
                <a:ea typeface="Helvetica Neue"/>
                <a:cs typeface="Helvetica Neue"/>
                <a:sym typeface="Helvetica Neue"/>
              </a:defRPr>
            </a:pPr>
            <a:r>
              <a:rPr lang="en-US" sz="1150" dirty="0"/>
              <a:t>and procedures, outreach strategies, and services offered. Critical reflection requires the use of a variety of data to consider practices, biases, and awareness of students' needs.  </a:t>
            </a:r>
          </a:p>
          <a:p>
            <a:pPr algn="ctr" defTabSz="584200">
              <a:defRPr b="1">
                <a:latin typeface="Helvetica Neue"/>
                <a:ea typeface="Helvetica Neue"/>
                <a:cs typeface="Helvetica Neue"/>
                <a:sym typeface="Helvetica Neue"/>
              </a:defRPr>
            </a:pPr>
            <a:r>
              <a:rPr lang="en-US" sz="1150" dirty="0"/>
              <a:t>Ultimately, data-based reflection </a:t>
            </a:r>
          </a:p>
          <a:p>
            <a:pPr algn="ctr" defTabSz="584200">
              <a:defRPr b="1">
                <a:latin typeface="Helvetica Neue"/>
                <a:ea typeface="Helvetica Neue"/>
                <a:cs typeface="Helvetica Neue"/>
                <a:sym typeface="Helvetica Neue"/>
              </a:defRPr>
            </a:pPr>
            <a:r>
              <a:rPr lang="en-US" sz="1150" dirty="0"/>
              <a:t>should inform continuous </a:t>
            </a:r>
          </a:p>
          <a:p>
            <a:pPr algn="ctr" defTabSz="584200">
              <a:defRPr b="1">
                <a:latin typeface="Helvetica Neue"/>
                <a:ea typeface="Helvetica Neue"/>
                <a:cs typeface="Helvetica Neue"/>
                <a:sym typeface="Helvetica Neue"/>
              </a:defRPr>
            </a:pPr>
            <a:r>
              <a:rPr lang="en-US" sz="1150" dirty="0"/>
              <a:t>improvements to service.   </a:t>
            </a:r>
          </a:p>
          <a:p>
            <a:pPr algn="ctr" defTabSz="584200">
              <a:defRPr b="1">
                <a:latin typeface="Helvetica Neue"/>
                <a:ea typeface="Helvetica Neue"/>
                <a:cs typeface="Helvetica Neue"/>
                <a:sym typeface="Helvetica Neue"/>
              </a:defRPr>
            </a:pPr>
            <a:endParaRPr lang="en-US" sz="1150" dirty="0"/>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Oval"/>
          <p:cNvSpPr/>
          <p:nvPr/>
        </p:nvSpPr>
        <p:spPr>
          <a:xfrm>
            <a:off x="3356707" y="846805"/>
            <a:ext cx="4083436" cy="3830789"/>
          </a:xfrm>
          <a:prstGeom prst="ellipse">
            <a:avLst/>
          </a:prstGeom>
          <a:ln w="25400">
            <a:solidFill>
              <a:srgbClr val="000000"/>
            </a:solidFill>
            <a:miter lim="400000"/>
          </a:ln>
        </p:spPr>
        <p:txBody>
          <a:bodyPr lIns="50800" tIns="50800" rIns="50800" bIns="50800" anchor="ctr"/>
          <a:lstStyle/>
          <a:p>
            <a:pPr algn="ctr" defTabSz="584200">
              <a:defRPr sz="2200">
                <a:solidFill>
                  <a:srgbClr val="FFFFFF"/>
                </a:solidFill>
                <a:latin typeface="+mn-lt"/>
                <a:ea typeface="+mn-ea"/>
                <a:cs typeface="+mn-cs"/>
                <a:sym typeface="Helvetica Neue Medium"/>
              </a:defRPr>
            </a:pPr>
            <a:endParaRPr/>
          </a:p>
        </p:txBody>
      </p:sp>
      <p:sp>
        <p:nvSpPr>
          <p:cNvPr id="147" name="Oval"/>
          <p:cNvSpPr/>
          <p:nvPr/>
        </p:nvSpPr>
        <p:spPr>
          <a:xfrm>
            <a:off x="6332712" y="780802"/>
            <a:ext cx="4067211" cy="3731717"/>
          </a:xfrm>
          <a:prstGeom prst="ellipse">
            <a:avLst/>
          </a:prstGeom>
          <a:ln w="25400">
            <a:solidFill>
              <a:srgbClr val="000000"/>
            </a:solidFill>
            <a:miter lim="400000"/>
          </a:ln>
        </p:spPr>
        <p:txBody>
          <a:bodyPr lIns="50800" tIns="50800" rIns="50800" bIns="50800" anchor="ctr"/>
          <a:lstStyle/>
          <a:p>
            <a:pPr algn="ctr" defTabSz="584200">
              <a:defRPr sz="2200">
                <a:solidFill>
                  <a:srgbClr val="FFFFFF"/>
                </a:solidFill>
                <a:latin typeface="+mn-lt"/>
                <a:ea typeface="+mn-ea"/>
                <a:cs typeface="+mn-cs"/>
                <a:sym typeface="Helvetica Neue Medium"/>
              </a:defRPr>
            </a:pPr>
            <a:endParaRPr/>
          </a:p>
        </p:txBody>
      </p:sp>
      <p:sp>
        <p:nvSpPr>
          <p:cNvPr id="148" name="Oval"/>
          <p:cNvSpPr/>
          <p:nvPr/>
        </p:nvSpPr>
        <p:spPr>
          <a:xfrm>
            <a:off x="4914221" y="2517061"/>
            <a:ext cx="4015910" cy="3731718"/>
          </a:xfrm>
          <a:prstGeom prst="ellipse">
            <a:avLst/>
          </a:prstGeom>
          <a:ln w="25400">
            <a:solidFill>
              <a:srgbClr val="000000"/>
            </a:solidFill>
            <a:miter lim="400000"/>
          </a:ln>
        </p:spPr>
        <p:txBody>
          <a:bodyPr lIns="50800" tIns="50800" rIns="50800" bIns="50800" anchor="ctr"/>
          <a:lstStyle/>
          <a:p>
            <a:pPr algn="ctr" defTabSz="584200">
              <a:defRPr sz="2200">
                <a:solidFill>
                  <a:srgbClr val="FFFFFF"/>
                </a:solidFill>
                <a:latin typeface="+mn-lt"/>
                <a:ea typeface="+mn-ea"/>
                <a:cs typeface="+mn-cs"/>
                <a:sym typeface="Helvetica Neue Medium"/>
              </a:defRPr>
            </a:pPr>
            <a:endParaRPr/>
          </a:p>
        </p:txBody>
      </p:sp>
      <p:sp>
        <p:nvSpPr>
          <p:cNvPr id="149" name="Effective,…"/>
          <p:cNvSpPr txBox="1"/>
          <p:nvPr/>
        </p:nvSpPr>
        <p:spPr>
          <a:xfrm>
            <a:off x="6282867" y="2613944"/>
            <a:ext cx="1190896" cy="7489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defTabSz="584200">
              <a:defRPr sz="1900" b="1">
                <a:latin typeface="Gill Sans"/>
                <a:ea typeface="Gill Sans"/>
                <a:cs typeface="Gill Sans"/>
                <a:sym typeface="Gill Sans"/>
              </a:defRPr>
            </a:pPr>
            <a:r>
              <a:rPr sz="1400"/>
              <a:t>Effective,</a:t>
            </a:r>
          </a:p>
          <a:p>
            <a:pPr algn="ctr" defTabSz="584200">
              <a:defRPr sz="1900" b="1">
                <a:latin typeface="Gill Sans"/>
                <a:ea typeface="Gill Sans"/>
                <a:cs typeface="Gill Sans"/>
                <a:sym typeface="Gill Sans"/>
              </a:defRPr>
            </a:pPr>
            <a:r>
              <a:rPr sz="1400"/>
              <a:t>inclusive service </a:t>
            </a:r>
          </a:p>
        </p:txBody>
      </p:sp>
      <p:sp>
        <p:nvSpPr>
          <p:cNvPr id="150" name="Communicate with clarity"/>
          <p:cNvSpPr txBox="1"/>
          <p:nvPr/>
        </p:nvSpPr>
        <p:spPr>
          <a:xfrm>
            <a:off x="7785798" y="1741403"/>
            <a:ext cx="1896826" cy="6873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584200">
              <a:defRPr sz="1900" b="1">
                <a:solidFill>
                  <a:schemeClr val="accent5">
                    <a:lumOff val="-29866"/>
                  </a:schemeClr>
                </a:solidFill>
                <a:latin typeface="Gill Sans"/>
                <a:ea typeface="Gill Sans"/>
                <a:cs typeface="Gill Sans"/>
                <a:sym typeface="Gill Sans"/>
              </a:defRPr>
            </a:lvl1pPr>
          </a:lstStyle>
          <a:p>
            <a:r>
              <a:t>Communicate with </a:t>
            </a:r>
            <a:r>
              <a:rPr lang="en-US"/>
              <a:t>clarity</a:t>
            </a:r>
            <a:endParaRPr/>
          </a:p>
        </p:txBody>
      </p:sp>
      <p:sp>
        <p:nvSpPr>
          <p:cNvPr id="151" name="Service with Intentionality"/>
          <p:cNvSpPr txBox="1"/>
          <p:nvPr/>
        </p:nvSpPr>
        <p:spPr>
          <a:xfrm>
            <a:off x="3965808" y="1794479"/>
            <a:ext cx="1896826" cy="6873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584200">
              <a:defRPr sz="1900" b="1">
                <a:solidFill>
                  <a:schemeClr val="accent6">
                    <a:hueOff val="-146070"/>
                    <a:satOff val="-10048"/>
                    <a:lumOff val="-30626"/>
                  </a:schemeClr>
                </a:solidFill>
                <a:latin typeface="Gill Sans"/>
                <a:ea typeface="Gill Sans"/>
                <a:cs typeface="Gill Sans"/>
                <a:sym typeface="Gill Sans"/>
              </a:defRPr>
            </a:lvl1pPr>
          </a:lstStyle>
          <a:p>
            <a:r>
              <a:t>Service with </a:t>
            </a:r>
            <a:r>
              <a:rPr lang="en-US"/>
              <a:t>intentionality</a:t>
            </a:r>
            <a:endParaRPr/>
          </a:p>
        </p:txBody>
      </p:sp>
      <p:sp>
        <p:nvSpPr>
          <p:cNvPr id="152" name="Service and Support"/>
          <p:cNvSpPr txBox="1"/>
          <p:nvPr/>
        </p:nvSpPr>
        <p:spPr>
          <a:xfrm>
            <a:off x="5274918" y="189679"/>
            <a:ext cx="3326509" cy="4665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ctr" defTabSz="584200">
              <a:defRPr sz="2400" b="1">
                <a:latin typeface="Helvetica Neue"/>
                <a:ea typeface="Helvetica Neue"/>
                <a:cs typeface="Helvetica Neue"/>
                <a:sym typeface="Helvetica Neue"/>
              </a:defRPr>
            </a:pPr>
            <a:r>
              <a:rPr>
                <a:latin typeface="Gill Sans"/>
                <a:ea typeface="Gill Sans"/>
                <a:cs typeface="Gill Sans"/>
                <a:sym typeface="Gill Sans"/>
              </a:rPr>
              <a:t>Service and Support</a:t>
            </a:r>
            <a:r>
              <a:t> </a:t>
            </a:r>
          </a:p>
        </p:txBody>
      </p:sp>
      <p:sp>
        <p:nvSpPr>
          <p:cNvPr id="153" name="Motivation and Student Success"/>
          <p:cNvSpPr txBox="1"/>
          <p:nvPr/>
        </p:nvSpPr>
        <p:spPr>
          <a:xfrm>
            <a:off x="5767760" y="4785753"/>
            <a:ext cx="2340823" cy="6873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defTabSz="584200">
              <a:defRPr sz="1900" b="1">
                <a:solidFill>
                  <a:schemeClr val="accent6">
                    <a:hueOff val="-146070"/>
                    <a:satOff val="-10048"/>
                    <a:lumOff val="-30626"/>
                  </a:schemeClr>
                </a:solidFill>
                <a:latin typeface="Gill Sans"/>
                <a:ea typeface="Gill Sans"/>
                <a:cs typeface="Gill Sans"/>
                <a:sym typeface="Gill Sans"/>
              </a:defRPr>
            </a:pPr>
            <a:r>
              <a:rPr>
                <a:solidFill>
                  <a:schemeClr val="accent4">
                    <a:hueOff val="-1081314"/>
                    <a:satOff val="4338"/>
                    <a:lumOff val="-8931"/>
                  </a:schemeClr>
                </a:solidFill>
              </a:rPr>
              <a:t>Motivation and </a:t>
            </a:r>
            <a:r>
              <a:rPr lang="en-US">
                <a:solidFill>
                  <a:schemeClr val="accent4">
                    <a:hueOff val="-1081314"/>
                    <a:satOff val="4338"/>
                    <a:lumOff val="-8931"/>
                  </a:schemeClr>
                </a:solidFill>
              </a:rPr>
              <a:t>student success </a:t>
            </a:r>
            <a:r>
              <a:rPr lang="en-US"/>
              <a:t> </a:t>
            </a:r>
            <a:endParaRPr/>
          </a:p>
        </p:txBody>
      </p:sp>
      <p:sp>
        <p:nvSpPr>
          <p:cNvPr id="154" name="Choose roles to support student success…"/>
          <p:cNvSpPr txBox="1"/>
          <p:nvPr/>
        </p:nvSpPr>
        <p:spPr>
          <a:xfrm>
            <a:off x="4495314" y="6682754"/>
            <a:ext cx="4220972" cy="213391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defRPr>
                <a:latin typeface="Gill Sans"/>
                <a:ea typeface="Gill Sans"/>
                <a:cs typeface="Gill Sans"/>
                <a:sym typeface="Gill Sans"/>
              </a:defRPr>
            </a:pPr>
            <a:endParaRPr lang="en-US" b="1"/>
          </a:p>
          <a:p>
            <a:pPr>
              <a:defRPr b="1">
                <a:latin typeface="Gill Sans"/>
                <a:ea typeface="Gill Sans"/>
                <a:cs typeface="Gill Sans"/>
                <a:sym typeface="Gill Sans"/>
              </a:defRPr>
            </a:pPr>
            <a:r>
              <a:t>Foster motivation and engagement</a:t>
            </a:r>
            <a:r>
              <a:rPr lang="en-US"/>
              <a:t>:</a:t>
            </a:r>
            <a:endParaRPr/>
          </a:p>
          <a:p>
            <a:pPr marL="166370" indent="-166370">
              <a:buSzPct val="145000"/>
              <a:buChar char="•"/>
              <a:tabLst>
                <a:tab pos="139700" algn="l"/>
                <a:tab pos="457200" algn="l"/>
              </a:tabLst>
              <a:defRPr>
                <a:latin typeface="Gill Sans"/>
                <a:ea typeface="Gill Sans"/>
                <a:cs typeface="Gill Sans"/>
                <a:sym typeface="Gill Sans"/>
              </a:defRPr>
            </a:pPr>
            <a:r>
              <a:rPr lang="en-US"/>
              <a:t>empower students to engage and make connections between in and out of classroom experiences</a:t>
            </a:r>
          </a:p>
          <a:p>
            <a:pPr marL="166370" indent="-166370">
              <a:buSzPct val="145000"/>
              <a:buChar char="•"/>
              <a:tabLst>
                <a:tab pos="139700" algn="l"/>
                <a:tab pos="457200" algn="l"/>
              </a:tabLst>
              <a:defRPr>
                <a:latin typeface="Gill Sans"/>
                <a:ea typeface="Gill Sans"/>
                <a:cs typeface="Gill Sans"/>
                <a:sym typeface="Gill Sans"/>
              </a:defRPr>
            </a:pPr>
            <a:r>
              <a:rPr lang="en-US"/>
              <a:t>student</a:t>
            </a:r>
            <a:r>
              <a:t> </a:t>
            </a:r>
            <a:r>
              <a:rPr lang="en-US"/>
              <a:t>involvement</a:t>
            </a:r>
            <a:endParaRPr/>
          </a:p>
          <a:p>
            <a:pPr marL="166370" indent="-166370">
              <a:buSzPct val="145000"/>
              <a:buChar char="•"/>
              <a:tabLst>
                <a:tab pos="139700" algn="l"/>
                <a:tab pos="457200" algn="l"/>
              </a:tabLst>
              <a:defRPr>
                <a:latin typeface="Gill Sans"/>
                <a:ea typeface="Gill Sans"/>
                <a:cs typeface="Gill Sans"/>
                <a:sym typeface="Gill Sans"/>
              </a:defRPr>
            </a:pPr>
            <a:r>
              <a:rPr lang="en-US"/>
              <a:t>student</a:t>
            </a:r>
            <a:r>
              <a:t> motivation</a:t>
            </a:r>
          </a:p>
          <a:p>
            <a:pPr marL="166370" indent="-166370">
              <a:buSzPct val="145000"/>
              <a:buChar char="•"/>
              <a:tabLst>
                <a:tab pos="139700" algn="l"/>
                <a:tab pos="457200" algn="l"/>
              </a:tabLst>
              <a:defRPr>
                <a:latin typeface="Gill Sans"/>
                <a:ea typeface="Gill Sans"/>
                <a:cs typeface="Gill Sans"/>
                <a:sym typeface="Gill Sans"/>
              </a:defRPr>
            </a:pPr>
            <a:r>
              <a:rPr lang="en-US"/>
              <a:t>impact</a:t>
            </a:r>
            <a:r>
              <a:t> of student cultural wealth in and out of the classroom</a:t>
            </a:r>
            <a:r>
              <a:rPr lang="en-US"/>
              <a:t> </a:t>
            </a:r>
          </a:p>
          <a:p>
            <a:pPr marL="166370" indent="-166370">
              <a:buSzPct val="145000"/>
              <a:buChar char="•"/>
              <a:tabLst>
                <a:tab pos="139700" algn="l"/>
                <a:tab pos="457200" algn="l"/>
              </a:tabLst>
              <a:defRPr>
                <a:latin typeface="Gill Sans"/>
                <a:ea typeface="Gill Sans"/>
                <a:cs typeface="Gill Sans"/>
                <a:sym typeface="Gill Sans"/>
              </a:defRPr>
            </a:pPr>
            <a:r>
              <a:rPr lang="en-US"/>
              <a:t>build</a:t>
            </a:r>
            <a:r>
              <a:t> confidence via GROWTH mindset</a:t>
            </a:r>
          </a:p>
          <a:p>
            <a:pPr marL="166370" indent="-166370">
              <a:buSzPct val="145000"/>
              <a:buChar char="•"/>
              <a:tabLst>
                <a:tab pos="139700" algn="l"/>
                <a:tab pos="457200" algn="l"/>
              </a:tabLst>
              <a:defRPr>
                <a:latin typeface="Gill Sans"/>
                <a:ea typeface="Gill Sans"/>
                <a:cs typeface="Gill Sans"/>
                <a:sym typeface="Gill Sans"/>
              </a:defRPr>
            </a:pPr>
            <a:r>
              <a:rPr lang="en-US"/>
              <a:t>student</a:t>
            </a:r>
            <a:r>
              <a:t> engagement techniques</a:t>
            </a:r>
            <a:r>
              <a:rPr lang="en-US"/>
              <a:t> </a:t>
            </a:r>
          </a:p>
          <a:p>
            <a:pPr marL="166370" indent="-166370">
              <a:buSzPct val="145000"/>
              <a:buChar char="•"/>
              <a:tabLst>
                <a:tab pos="139700" algn="l"/>
                <a:tab pos="457200" algn="l"/>
              </a:tabLst>
              <a:defRPr>
                <a:latin typeface="Gill Sans"/>
                <a:ea typeface="Gill Sans"/>
                <a:cs typeface="Gill Sans"/>
                <a:sym typeface="Gill Sans"/>
              </a:defRPr>
            </a:pPr>
            <a:r>
              <a:rPr lang="en-US"/>
              <a:t>engage parents/families as advocates in student success and independence </a:t>
            </a:r>
          </a:p>
        </p:txBody>
      </p:sp>
      <p:sp>
        <p:nvSpPr>
          <p:cNvPr id="155" name="The dimension of Service and Support can be described as follows:"/>
          <p:cNvSpPr txBox="1"/>
          <p:nvPr/>
        </p:nvSpPr>
        <p:spPr>
          <a:xfrm>
            <a:off x="9531288" y="7013449"/>
            <a:ext cx="3223008" cy="2472472"/>
          </a:xfrm>
          <a:prstGeom prst="rect">
            <a:avLst/>
          </a:prstGeom>
          <a:solidFill>
            <a:schemeClr val="accent1">
              <a:alpha val="66678"/>
            </a:schemeClr>
          </a:solidFill>
          <a:ln w="12700">
            <a:solidFill>
              <a:srgbClr val="000000">
                <a:alpha val="66678"/>
              </a:srgbClr>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defTabSz="584200">
              <a:defRPr sz="1400">
                <a:latin typeface="Gill Sans"/>
                <a:ea typeface="Gill Sans"/>
                <a:cs typeface="Gill Sans"/>
                <a:sym typeface="Gill Sans"/>
              </a:defRPr>
            </a:pPr>
            <a:endParaRPr lang="en-US" dirty="0"/>
          </a:p>
          <a:p>
            <a:pPr algn="ctr" defTabSz="584200">
              <a:defRPr sz="1400">
                <a:latin typeface="Gill Sans"/>
                <a:ea typeface="Gill Sans"/>
                <a:cs typeface="Gill Sans"/>
                <a:sym typeface="Gill Sans"/>
              </a:defRPr>
            </a:pPr>
            <a:r>
              <a:rPr dirty="0"/>
              <a:t>The dimension of </a:t>
            </a:r>
            <a:r>
              <a:rPr b="1" dirty="0"/>
              <a:t>Service and Support </a:t>
            </a:r>
            <a:r>
              <a:rPr dirty="0"/>
              <a:t>can be described as follows:</a:t>
            </a:r>
            <a:endParaRPr lang="en-US" dirty="0"/>
          </a:p>
          <a:p>
            <a:pPr algn="ctr" defTabSz="584200">
              <a:defRPr sz="1400">
                <a:latin typeface="Gill Sans"/>
                <a:ea typeface="Gill Sans"/>
                <a:cs typeface="Gill Sans"/>
                <a:sym typeface="Gill Sans"/>
              </a:defRPr>
            </a:pPr>
            <a:r>
              <a:rPr lang="en-US" dirty="0"/>
              <a:t>Thinking bigger than traditional "customer service," striving for excellence in the delivery of  high impact practices to assist and engage students and their families throughout their journey from recruitment through graduation</a:t>
            </a:r>
          </a:p>
          <a:p>
            <a:pPr algn="ctr" defTabSz="584200">
              <a:defRPr sz="1400">
                <a:latin typeface="Gill Sans"/>
                <a:ea typeface="Gill Sans"/>
                <a:cs typeface="Gill Sans"/>
                <a:sym typeface="Gill Sans"/>
              </a:defRPr>
            </a:pPr>
            <a:r>
              <a:rPr lang="en-US" dirty="0"/>
              <a:t> and beyond.</a:t>
            </a:r>
          </a:p>
          <a:p>
            <a:pPr algn="ctr" defTabSz="584200">
              <a:defRPr sz="1400">
                <a:latin typeface="Gill Sans"/>
                <a:ea typeface="Gill Sans"/>
                <a:cs typeface="Gill Sans"/>
                <a:sym typeface="Gill Sans"/>
              </a:defRPr>
            </a:pPr>
            <a:endParaRPr lang="en-US" dirty="0"/>
          </a:p>
        </p:txBody>
      </p:sp>
      <p:sp>
        <p:nvSpPr>
          <p:cNvPr id="156" name="Service with intentionality…"/>
          <p:cNvSpPr txBox="1"/>
          <p:nvPr/>
        </p:nvSpPr>
        <p:spPr>
          <a:xfrm>
            <a:off x="327028" y="1515204"/>
            <a:ext cx="2754804" cy="2946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t">
            <a:spAutoFit/>
          </a:bodyPr>
          <a:lstStyle/>
          <a:p>
            <a:pPr>
              <a:defRPr b="1">
                <a:latin typeface="Gill Sans"/>
                <a:ea typeface="Gill Sans"/>
                <a:cs typeface="Gill Sans"/>
                <a:sym typeface="Gill Sans"/>
              </a:defRPr>
            </a:pPr>
            <a:r>
              <a:t>Service with intentionality</a:t>
            </a:r>
            <a:r>
              <a:rPr lang="en-US"/>
              <a:t>: </a:t>
            </a:r>
            <a:endParaRPr/>
          </a:p>
          <a:p>
            <a:pPr marL="166370" indent="-166370">
              <a:buSzPct val="145000"/>
              <a:buChar char="•"/>
              <a:defRPr>
                <a:latin typeface="Gill Sans"/>
                <a:ea typeface="Gill Sans"/>
                <a:cs typeface="Gill Sans"/>
                <a:sym typeface="Gill Sans"/>
              </a:defRPr>
            </a:pPr>
            <a:r>
              <a:rPr lang="en-US"/>
              <a:t>live the value</a:t>
            </a:r>
            <a:r>
              <a:t> of providing individualized attention</a:t>
            </a:r>
          </a:p>
          <a:p>
            <a:pPr marL="166370" indent="-166370">
              <a:buSzPct val="145000"/>
              <a:buChar char="•"/>
              <a:defRPr>
                <a:latin typeface="Gill Sans"/>
                <a:ea typeface="Gill Sans"/>
                <a:cs typeface="Gill Sans"/>
                <a:sym typeface="Gill Sans"/>
              </a:defRPr>
            </a:pPr>
            <a:r>
              <a:rPr lang="en-US"/>
              <a:t>high impact practices</a:t>
            </a:r>
            <a:endParaRPr/>
          </a:p>
          <a:p>
            <a:pPr marL="166370" indent="-166370">
              <a:buSzPct val="145000"/>
              <a:buChar char="•"/>
              <a:defRPr>
                <a:latin typeface="Gill Sans"/>
                <a:ea typeface="Gill Sans"/>
                <a:cs typeface="Gill Sans"/>
                <a:sym typeface="Gill Sans"/>
              </a:defRPr>
            </a:pPr>
            <a:r>
              <a:rPr lang="en-US"/>
              <a:t>problem</a:t>
            </a:r>
            <a:r>
              <a:t> solving</a:t>
            </a:r>
          </a:p>
          <a:p>
            <a:pPr marL="166370" indent="-166370">
              <a:buSzPct val="145000"/>
              <a:buChar char="•"/>
              <a:defRPr>
                <a:latin typeface="Gill Sans"/>
                <a:ea typeface="Gill Sans"/>
                <a:cs typeface="Gill Sans"/>
                <a:sym typeface="Gill Sans"/>
              </a:defRPr>
            </a:pPr>
            <a:r>
              <a:rPr lang="en-US"/>
              <a:t>appropriate</a:t>
            </a:r>
            <a:r>
              <a:t> and timely referrals</a:t>
            </a:r>
          </a:p>
          <a:p>
            <a:pPr marL="166370" indent="-166370">
              <a:buSzPct val="145000"/>
              <a:buChar char="•"/>
              <a:defRPr>
                <a:latin typeface="Gill Sans"/>
                <a:ea typeface="Gill Sans"/>
                <a:cs typeface="Gill Sans"/>
                <a:sym typeface="Gill Sans"/>
              </a:defRPr>
            </a:pPr>
            <a:r>
              <a:rPr lang="en-US"/>
              <a:t>empathy</a:t>
            </a:r>
            <a:r>
              <a:t>, care, and compassion</a:t>
            </a:r>
          </a:p>
          <a:p>
            <a:pPr marL="166370" indent="-166370">
              <a:buSzPct val="145000"/>
              <a:buChar char="•"/>
              <a:defRPr>
                <a:latin typeface="Gill Sans"/>
                <a:ea typeface="Gill Sans"/>
                <a:cs typeface="Gill Sans"/>
                <a:sym typeface="Gill Sans"/>
              </a:defRPr>
            </a:pPr>
            <a:r>
              <a:rPr lang="en-US"/>
              <a:t>recognize</a:t>
            </a:r>
            <a:r>
              <a:t> diversity of students and diversity of student needs</a:t>
            </a:r>
          </a:p>
          <a:p>
            <a:pPr marL="166370" indent="-166370">
              <a:buSzPct val="145000"/>
              <a:buChar char="•"/>
              <a:defRPr>
                <a:latin typeface="Gill Sans"/>
                <a:ea typeface="Gill Sans"/>
                <a:cs typeface="Gill Sans"/>
                <a:sym typeface="Gill Sans"/>
              </a:defRPr>
            </a:pPr>
            <a:r>
              <a:rPr lang="en-US"/>
              <a:t>enthusiasm</a:t>
            </a:r>
            <a:r>
              <a:t> towards students and service</a:t>
            </a:r>
          </a:p>
          <a:p>
            <a:pPr marL="166370" indent="-166370">
              <a:buSzPct val="145000"/>
              <a:buChar char="•"/>
              <a:defRPr>
                <a:latin typeface="Gill Sans"/>
                <a:ea typeface="Gill Sans"/>
                <a:cs typeface="Gill Sans"/>
                <a:sym typeface="Gill Sans"/>
              </a:defRPr>
            </a:pPr>
            <a:r>
              <a:rPr lang="en-US"/>
              <a:t>input</a:t>
            </a:r>
            <a:r>
              <a:t> from students is valued</a:t>
            </a:r>
          </a:p>
          <a:p>
            <a:pPr marL="166370" indent="-166370">
              <a:buSzPct val="145000"/>
              <a:buChar char="•"/>
              <a:defRPr>
                <a:latin typeface="Gill Sans"/>
                <a:ea typeface="Gill Sans"/>
                <a:cs typeface="Gill Sans"/>
                <a:sym typeface="Gill Sans"/>
              </a:defRPr>
            </a:pPr>
            <a:r>
              <a:rPr lang="en-US"/>
              <a:t>expectations</a:t>
            </a:r>
            <a:r>
              <a:t> of student success</a:t>
            </a:r>
            <a:r>
              <a:rPr lang="en-US"/>
              <a:t> </a:t>
            </a:r>
            <a:endParaRPr/>
          </a:p>
          <a:p>
            <a:pPr>
              <a:defRPr>
                <a:latin typeface="Gill Sans"/>
                <a:ea typeface="Gill Sans"/>
                <a:cs typeface="Gill Sans"/>
                <a:sym typeface="Gill Sans"/>
              </a:defRPr>
            </a:pPr>
            <a:endParaRPr/>
          </a:p>
          <a:p>
            <a:pPr marL="166370" indent="-166370">
              <a:buSzPct val="145000"/>
              <a:buChar char="•"/>
              <a:tabLst>
                <a:tab pos="139700" algn="l"/>
                <a:tab pos="457200" algn="l"/>
              </a:tabLst>
              <a:defRPr>
                <a:latin typeface="Gill Sans"/>
                <a:ea typeface="Gill Sans"/>
                <a:cs typeface="Gill Sans"/>
                <a:sym typeface="Gill Sans"/>
              </a:defRPr>
            </a:pPr>
            <a:endParaRPr/>
          </a:p>
        </p:txBody>
      </p:sp>
      <p:sp>
        <p:nvSpPr>
          <p:cNvPr id="157" name="Clear communication:…"/>
          <p:cNvSpPr txBox="1"/>
          <p:nvPr/>
        </p:nvSpPr>
        <p:spPr>
          <a:xfrm>
            <a:off x="10762520" y="1302702"/>
            <a:ext cx="1896827" cy="26879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b="1">
                <a:latin typeface="Gill Sans"/>
                <a:ea typeface="Gill Sans"/>
                <a:cs typeface="Gill Sans"/>
                <a:sym typeface="Gill Sans"/>
              </a:defRPr>
            </a:pPr>
            <a:r>
              <a:t>Clear communication:</a:t>
            </a:r>
          </a:p>
          <a:p>
            <a:pPr marL="166370" indent="-166370">
              <a:buSzPct val="145000"/>
              <a:buChar char="•"/>
              <a:defRPr>
                <a:latin typeface="Gill Sans"/>
                <a:ea typeface="Gill Sans"/>
                <a:cs typeface="Gill Sans"/>
                <a:sym typeface="Gill Sans"/>
              </a:defRPr>
            </a:pPr>
            <a:r>
              <a:rPr lang="en-US"/>
              <a:t>content</a:t>
            </a:r>
            <a:r>
              <a:t>, policies, and procedures are communicated consistently and with fidelity</a:t>
            </a:r>
            <a:r>
              <a:rPr lang="en-US"/>
              <a:t> </a:t>
            </a:r>
            <a:endParaRPr/>
          </a:p>
          <a:p>
            <a:pPr marL="166370" indent="-166370">
              <a:buSzPct val="145000"/>
              <a:buChar char="•"/>
              <a:defRPr>
                <a:latin typeface="Gill Sans"/>
                <a:ea typeface="Gill Sans"/>
                <a:cs typeface="Gill Sans"/>
                <a:sym typeface="Gill Sans"/>
              </a:defRPr>
            </a:pPr>
            <a:r>
              <a:rPr lang="en-US"/>
              <a:t>transparent</a:t>
            </a:r>
            <a:r>
              <a:t> expectations</a:t>
            </a:r>
          </a:p>
          <a:p>
            <a:pPr marL="166370" indent="-166370">
              <a:buSzPct val="145000"/>
              <a:buChar char="•"/>
              <a:defRPr>
                <a:latin typeface="Gill Sans"/>
                <a:ea typeface="Gill Sans"/>
                <a:cs typeface="Gill Sans"/>
                <a:sym typeface="Gill Sans"/>
              </a:defRPr>
            </a:pPr>
            <a:r>
              <a:rPr lang="en-US"/>
              <a:t>appropriate</a:t>
            </a:r>
            <a:r>
              <a:t> rate/pacing of communication and content</a:t>
            </a:r>
          </a:p>
          <a:p>
            <a:pPr marL="166370" indent="-166370">
              <a:buSzPct val="145000"/>
              <a:buChar char="•"/>
              <a:defRPr>
                <a:latin typeface="Gill Sans"/>
                <a:ea typeface="Gill Sans"/>
                <a:cs typeface="Gill Sans"/>
                <a:sym typeface="Gill Sans"/>
              </a:defRPr>
            </a:pPr>
            <a:r>
              <a:rPr lang="en-US"/>
              <a:t>responsive</a:t>
            </a:r>
            <a:r>
              <a:t> communication (time and tone)</a:t>
            </a:r>
          </a:p>
          <a:p>
            <a:pPr marL="166370" indent="-166370">
              <a:buSzPct val="145000"/>
              <a:buChar char="•"/>
              <a:defRPr>
                <a:latin typeface="Gill Sans"/>
                <a:ea typeface="Gill Sans"/>
                <a:cs typeface="Gill Sans"/>
                <a:sym typeface="Gill Sans"/>
              </a:defRPr>
            </a:pPr>
            <a:r>
              <a:rPr lang="en-US"/>
              <a:t>multiple delivery methods</a:t>
            </a:r>
          </a:p>
        </p:txBody>
      </p:sp>
      <p:sp>
        <p:nvSpPr>
          <p:cNvPr id="2" name="TextBox 1">
            <a:extLst>
              <a:ext uri="{FF2B5EF4-FFF2-40B4-BE49-F238E27FC236}">
                <a16:creationId xmlns:a16="http://schemas.microsoft.com/office/drawing/2014/main" id="{08C28814-31C4-4F36-93CF-718F91958C6B}"/>
              </a:ext>
            </a:extLst>
          </p:cNvPr>
          <p:cNvSpPr txBox="1"/>
          <p:nvPr/>
        </p:nvSpPr>
        <p:spPr>
          <a:xfrm>
            <a:off x="332830" y="4512519"/>
            <a:ext cx="2743200" cy="21339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r>
              <a:rPr lang="en-US" b="1">
                <a:latin typeface="Gill Sans"/>
                <a:cs typeface="Arial"/>
              </a:rPr>
              <a:t>Identify variables that influence service and support</a:t>
            </a:r>
            <a:r>
              <a:rPr lang="en-US">
                <a:latin typeface="Gill Sans"/>
                <a:cs typeface="Arial"/>
              </a:rPr>
              <a:t>​:</a:t>
            </a:r>
          </a:p>
          <a:p>
            <a:pPr marL="171450" indent="-171450">
              <a:buSzPct val="175000"/>
              <a:buFont typeface="Arial"/>
              <a:buChar char="•"/>
            </a:pPr>
            <a:r>
              <a:rPr lang="en-US">
                <a:latin typeface="Gill Sans"/>
                <a:cs typeface="Arial"/>
              </a:rPr>
              <a:t>prior knowledge and experiences</a:t>
            </a:r>
          </a:p>
          <a:p>
            <a:pPr marL="171450" indent="-171450">
              <a:buSzPct val="175000"/>
              <a:buFont typeface="Arial"/>
              <a:buChar char="•"/>
            </a:pPr>
            <a:r>
              <a:rPr lang="en-US">
                <a:latin typeface="Gill Sans"/>
                <a:cs typeface="Arial"/>
              </a:rPr>
              <a:t>​individual and social construction of knowledge</a:t>
            </a:r>
            <a:endParaRPr lang="en-US">
              <a:latin typeface="Gill Sans"/>
            </a:endParaRPr>
          </a:p>
          <a:p>
            <a:pPr marL="171450" indent="-171450">
              <a:buSzPct val="175000"/>
              <a:buFont typeface="Arial"/>
              <a:buChar char="•"/>
            </a:pPr>
            <a:r>
              <a:rPr lang="en-US">
                <a:latin typeface="Gill Sans"/>
                <a:cs typeface="Arial"/>
              </a:rPr>
              <a:t>observational and experiential learning</a:t>
            </a:r>
          </a:p>
          <a:p>
            <a:pPr marL="171450" indent="-171450">
              <a:buSzPct val="175000"/>
              <a:buFont typeface="Arial"/>
              <a:buChar char="•"/>
            </a:pPr>
            <a:r>
              <a:rPr lang="en-US">
                <a:latin typeface="Gill Sans"/>
                <a:cs typeface="Arial"/>
              </a:rPr>
              <a:t>exclusion based on identity or group membership</a:t>
            </a:r>
            <a:endParaRPr lang="en-US" b="0" i="0" u="none" strike="noStrike">
              <a:latin typeface="Gill Sans"/>
              <a:cs typeface="Arial"/>
            </a:endParaRPr>
          </a:p>
          <a:p>
            <a:pPr marL="171450" indent="-171450">
              <a:buSzPct val="175000"/>
              <a:buFont typeface="Arial"/>
              <a:buChar char="•"/>
            </a:pPr>
            <a:r>
              <a:rPr lang="en-US">
                <a:latin typeface="Gill Sans"/>
                <a:cs typeface="Arial"/>
              </a:rPr>
              <a:t>social, emotional, financial, and outside influences</a:t>
            </a:r>
          </a:p>
          <a:p>
            <a:endParaRPr lang="en-US">
              <a:latin typeface="Arial"/>
              <a:cs typeface="Arial"/>
            </a:endParaRPr>
          </a:p>
        </p:txBody>
      </p:sp>
      <p:sp>
        <p:nvSpPr>
          <p:cNvPr id="4" name="TextBox 3">
            <a:extLst>
              <a:ext uri="{FF2B5EF4-FFF2-40B4-BE49-F238E27FC236}">
                <a16:creationId xmlns:a16="http://schemas.microsoft.com/office/drawing/2014/main" id="{EE0B99A2-D2EB-4C4B-A123-B1BFC01F36F1}"/>
              </a:ext>
            </a:extLst>
          </p:cNvPr>
          <p:cNvSpPr txBox="1"/>
          <p:nvPr/>
        </p:nvSpPr>
        <p:spPr>
          <a:xfrm>
            <a:off x="9970316" y="4461605"/>
            <a:ext cx="2536400" cy="19492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a:defRPr b="1">
                <a:latin typeface="Gill Sans"/>
                <a:ea typeface="Gill Sans"/>
                <a:cs typeface="Gill Sans"/>
                <a:sym typeface="Gill Sans"/>
              </a:defRPr>
            </a:pPr>
            <a:r>
              <a:rPr lang="en-US" dirty="0"/>
              <a:t>Choose roles to support student success:</a:t>
            </a:r>
          </a:p>
          <a:p>
            <a:pPr marL="166370" indent="-166370">
              <a:buSzPct val="145000"/>
              <a:buChar char="•"/>
              <a:tabLst>
                <a:tab pos="139700" algn="l"/>
                <a:tab pos="457200" algn="l"/>
              </a:tabLst>
              <a:defRPr>
                <a:latin typeface="Gill Sans"/>
                <a:ea typeface="Gill Sans"/>
                <a:cs typeface="Gill Sans"/>
                <a:sym typeface="Gill Sans"/>
              </a:defRPr>
            </a:pPr>
            <a:r>
              <a:rPr lang="en-US" dirty="0"/>
              <a:t>resource</a:t>
            </a:r>
          </a:p>
          <a:p>
            <a:pPr marL="166370" indent="-166370">
              <a:buSzPct val="145000"/>
              <a:buChar char="•"/>
              <a:tabLst>
                <a:tab pos="139700" algn="l"/>
                <a:tab pos="457200" algn="l"/>
              </a:tabLst>
              <a:defRPr>
                <a:latin typeface="Gill Sans"/>
                <a:ea typeface="Gill Sans"/>
                <a:cs typeface="Gill Sans"/>
                <a:sym typeface="Gill Sans"/>
              </a:defRPr>
            </a:pPr>
            <a:r>
              <a:rPr lang="en-US" dirty="0"/>
              <a:t>advisor</a:t>
            </a:r>
          </a:p>
          <a:p>
            <a:pPr marL="166370" indent="-166370">
              <a:buSzPct val="145000"/>
              <a:buChar char="•"/>
              <a:tabLst>
                <a:tab pos="139700" algn="l"/>
                <a:tab pos="457200" algn="l"/>
              </a:tabLst>
              <a:defRPr>
                <a:latin typeface="Gill Sans"/>
                <a:ea typeface="Gill Sans"/>
                <a:cs typeface="Gill Sans"/>
                <a:sym typeface="Gill Sans"/>
              </a:defRPr>
            </a:pPr>
            <a:r>
              <a:rPr lang="en-US" dirty="0"/>
              <a:t>mentor </a:t>
            </a:r>
          </a:p>
          <a:p>
            <a:pPr marL="166370" indent="-166370">
              <a:buSzPct val="145000"/>
              <a:buChar char="•"/>
              <a:tabLst>
                <a:tab pos="139700" algn="l"/>
                <a:tab pos="457200" algn="l"/>
              </a:tabLst>
              <a:defRPr>
                <a:latin typeface="Gill Sans"/>
                <a:ea typeface="Gill Sans"/>
                <a:cs typeface="Gill Sans"/>
                <a:sym typeface="Gill Sans"/>
              </a:defRPr>
            </a:pPr>
            <a:r>
              <a:rPr lang="en-US" dirty="0"/>
              <a:t>coach</a:t>
            </a:r>
          </a:p>
          <a:p>
            <a:pPr marL="166370" indent="-166370">
              <a:buSzPct val="145000"/>
              <a:buChar char="•"/>
              <a:tabLst>
                <a:tab pos="139700" algn="l"/>
                <a:tab pos="457200" algn="l"/>
              </a:tabLst>
              <a:defRPr>
                <a:latin typeface="Gill Sans"/>
                <a:ea typeface="Gill Sans"/>
                <a:cs typeface="Gill Sans"/>
                <a:sym typeface="Gill Sans"/>
              </a:defRPr>
            </a:pPr>
            <a:r>
              <a:rPr lang="en-US" dirty="0"/>
              <a:t>facilitator of student empowerment</a:t>
            </a:r>
          </a:p>
          <a:p>
            <a:pPr marL="166370" indent="-166370">
              <a:buSzPct val="145000"/>
              <a:buChar char="•"/>
              <a:tabLst>
                <a:tab pos="139700" algn="l"/>
                <a:tab pos="457200" algn="l"/>
              </a:tabLst>
              <a:defRPr>
                <a:latin typeface="Gill Sans"/>
                <a:ea typeface="Gill Sans"/>
                <a:cs typeface="Gill Sans"/>
                <a:sym typeface="Gill Sans"/>
              </a:defRPr>
            </a:pPr>
            <a:r>
              <a:rPr lang="en-US" dirty="0"/>
              <a:t>educator</a:t>
            </a:r>
          </a:p>
          <a:p>
            <a:pPr marL="166370" indent="-166370">
              <a:buSzPct val="145000"/>
              <a:buChar char="•"/>
              <a:tabLst>
                <a:tab pos="139700" algn="l"/>
                <a:tab pos="457200" algn="l"/>
              </a:tabLst>
              <a:defRPr>
                <a:latin typeface="Gill Sans"/>
                <a:ea typeface="Gill Sans"/>
                <a:cs typeface="Gill Sans"/>
                <a:sym typeface="Gill Sans"/>
              </a:defRPr>
            </a:pPr>
            <a:r>
              <a:rPr lang="en-US" dirty="0"/>
              <a:t>motivator</a:t>
            </a:r>
          </a:p>
          <a:p>
            <a:pPr marL="166370" indent="-166370">
              <a:buSzPct val="145000"/>
              <a:buChar char="•"/>
              <a:tabLst>
                <a:tab pos="139700" algn="l"/>
                <a:tab pos="457200" algn="l"/>
              </a:tabLst>
              <a:defRPr>
                <a:latin typeface="Gill Sans"/>
                <a:ea typeface="Gill Sans"/>
                <a:cs typeface="Gill Sans"/>
                <a:sym typeface="Gill Sans"/>
              </a:defRPr>
            </a:pPr>
            <a:r>
              <a:rPr lang="en-US" dirty="0"/>
              <a:t>advocate</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Oval"/>
          <p:cNvSpPr/>
          <p:nvPr/>
        </p:nvSpPr>
        <p:spPr>
          <a:xfrm>
            <a:off x="3538459" y="837855"/>
            <a:ext cx="4069681" cy="3731717"/>
          </a:xfrm>
          <a:prstGeom prst="ellipse">
            <a:avLst/>
          </a:prstGeom>
          <a:ln w="25400">
            <a:solidFill>
              <a:srgbClr val="000000"/>
            </a:solidFill>
            <a:miter lim="400000"/>
          </a:ln>
        </p:spPr>
        <p:txBody>
          <a:bodyPr lIns="50800" tIns="50800" rIns="50800" bIns="50800" anchor="ctr"/>
          <a:lstStyle/>
          <a:p>
            <a:pPr algn="ctr" defTabSz="584200">
              <a:defRPr sz="2200">
                <a:solidFill>
                  <a:srgbClr val="FFFFFF"/>
                </a:solidFill>
                <a:latin typeface="+mn-lt"/>
                <a:ea typeface="+mn-ea"/>
                <a:cs typeface="+mn-cs"/>
                <a:sym typeface="Helvetica Neue Medium"/>
              </a:defRPr>
            </a:pPr>
            <a:endParaRPr/>
          </a:p>
        </p:txBody>
      </p:sp>
      <p:sp>
        <p:nvSpPr>
          <p:cNvPr id="160" name="Oval"/>
          <p:cNvSpPr/>
          <p:nvPr/>
        </p:nvSpPr>
        <p:spPr>
          <a:xfrm>
            <a:off x="6253939" y="856350"/>
            <a:ext cx="3871783" cy="3624580"/>
          </a:xfrm>
          <a:prstGeom prst="ellipse">
            <a:avLst/>
          </a:prstGeom>
          <a:ln w="25400">
            <a:solidFill>
              <a:srgbClr val="000000"/>
            </a:solidFill>
            <a:miter lim="400000"/>
          </a:ln>
        </p:spPr>
        <p:txBody>
          <a:bodyPr lIns="50800" tIns="50800" rIns="50800" bIns="50800" anchor="ctr"/>
          <a:lstStyle/>
          <a:p>
            <a:pPr algn="ctr" defTabSz="584200">
              <a:defRPr sz="2200">
                <a:solidFill>
                  <a:srgbClr val="FFFFFF"/>
                </a:solidFill>
                <a:latin typeface="+mn-lt"/>
                <a:ea typeface="+mn-ea"/>
                <a:cs typeface="+mn-cs"/>
                <a:sym typeface="Helvetica Neue Medium"/>
              </a:defRPr>
            </a:pPr>
            <a:endParaRPr/>
          </a:p>
        </p:txBody>
      </p:sp>
      <p:sp>
        <p:nvSpPr>
          <p:cNvPr id="161" name="Oval"/>
          <p:cNvSpPr/>
          <p:nvPr/>
        </p:nvSpPr>
        <p:spPr>
          <a:xfrm>
            <a:off x="4971896" y="2287902"/>
            <a:ext cx="3915430" cy="3599411"/>
          </a:xfrm>
          <a:prstGeom prst="ellipse">
            <a:avLst/>
          </a:prstGeom>
          <a:ln w="25400">
            <a:solidFill>
              <a:srgbClr val="000000"/>
            </a:solidFill>
            <a:miter lim="400000"/>
          </a:ln>
        </p:spPr>
        <p:txBody>
          <a:bodyPr lIns="50800" tIns="50800" rIns="50800" bIns="50800" anchor="ctr"/>
          <a:lstStyle/>
          <a:p>
            <a:pPr algn="ctr" defTabSz="584200">
              <a:defRPr sz="2200">
                <a:solidFill>
                  <a:srgbClr val="FFFFFF"/>
                </a:solidFill>
                <a:latin typeface="+mn-lt"/>
                <a:ea typeface="+mn-ea"/>
                <a:cs typeface="+mn-cs"/>
                <a:sym typeface="Helvetica Neue Medium"/>
              </a:defRPr>
            </a:pPr>
            <a:endParaRPr/>
          </a:p>
        </p:txBody>
      </p:sp>
      <p:sp>
        <p:nvSpPr>
          <p:cNvPr id="162" name="Effective,…"/>
          <p:cNvSpPr txBox="1"/>
          <p:nvPr/>
        </p:nvSpPr>
        <p:spPr>
          <a:xfrm>
            <a:off x="6068030" y="2554267"/>
            <a:ext cx="1735150" cy="7489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defTabSz="584200">
              <a:defRPr sz="1900" b="1">
                <a:latin typeface="Gill Sans"/>
                <a:ea typeface="Gill Sans"/>
                <a:cs typeface="Gill Sans"/>
                <a:sym typeface="Gill Sans"/>
              </a:defRPr>
            </a:pPr>
            <a:r>
              <a:rPr sz="1400"/>
              <a:t>Effective,</a:t>
            </a:r>
          </a:p>
          <a:p>
            <a:pPr algn="ctr" defTabSz="584200">
              <a:defRPr sz="1900" b="1">
                <a:latin typeface="Gill Sans"/>
                <a:ea typeface="Gill Sans"/>
                <a:cs typeface="Gill Sans"/>
                <a:sym typeface="Gill Sans"/>
              </a:defRPr>
            </a:pPr>
            <a:r>
              <a:rPr sz="1400"/>
              <a:t>inclusive </a:t>
            </a:r>
            <a:endParaRPr lang="en-US" sz="1400"/>
          </a:p>
          <a:p>
            <a:pPr algn="ctr" defTabSz="584200">
              <a:defRPr sz="1900" b="1">
                <a:latin typeface="Gill Sans"/>
                <a:ea typeface="Gill Sans"/>
                <a:cs typeface="Gill Sans"/>
                <a:sym typeface="Gill Sans"/>
              </a:defRPr>
            </a:pPr>
            <a:r>
              <a:rPr lang="en-US" sz="1400"/>
              <a:t>service  </a:t>
            </a:r>
            <a:endParaRPr sz="1400"/>
          </a:p>
        </p:txBody>
      </p:sp>
      <p:sp>
        <p:nvSpPr>
          <p:cNvPr id="163" name="Text"/>
          <p:cNvSpPr txBox="1"/>
          <p:nvPr/>
        </p:nvSpPr>
        <p:spPr>
          <a:xfrm>
            <a:off x="7841383" y="1201354"/>
            <a:ext cx="1896826" cy="1219201"/>
          </a:xfrm>
          <a:prstGeom prst="rect">
            <a:avLst/>
          </a:prstGeom>
          <a:ln w="12700">
            <a:miter lim="400000"/>
          </a:ln>
        </p:spPr>
        <p:txBody>
          <a:bodyPr lIns="50800" tIns="50800" rIns="50800" bIns="50800" anchor="ctr">
            <a:spAutoFit/>
          </a:bodyPr>
          <a:lstStyle/>
          <a:p>
            <a:pPr algn="ctr" defTabSz="584200">
              <a:defRPr sz="1900" b="1">
                <a:solidFill>
                  <a:schemeClr val="accent5">
                    <a:lumOff val="-29866"/>
                  </a:schemeClr>
                </a:solidFill>
                <a:latin typeface="Gill Sans"/>
                <a:ea typeface="Gill Sans"/>
                <a:cs typeface="Gill Sans"/>
                <a:sym typeface="Gill Sans"/>
              </a:defRPr>
            </a:pPr>
            <a:endParaRPr/>
          </a:p>
        </p:txBody>
      </p:sp>
      <p:sp>
        <p:nvSpPr>
          <p:cNvPr id="164" name="Management"/>
          <p:cNvSpPr txBox="1"/>
          <p:nvPr/>
        </p:nvSpPr>
        <p:spPr>
          <a:xfrm>
            <a:off x="5987192" y="4679310"/>
            <a:ext cx="1896826" cy="3949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584200">
              <a:defRPr sz="1900" b="1">
                <a:solidFill>
                  <a:schemeClr val="accent4">
                    <a:hueOff val="-1081314"/>
                    <a:satOff val="4338"/>
                    <a:lumOff val="-8931"/>
                  </a:schemeClr>
                </a:solidFill>
                <a:latin typeface="Helvetica Neue"/>
                <a:ea typeface="Helvetica Neue"/>
                <a:cs typeface="Helvetica Neue"/>
                <a:sym typeface="Helvetica Neue"/>
              </a:defRPr>
            </a:lvl1pPr>
          </a:lstStyle>
          <a:p>
            <a:r>
              <a:rPr lang="en-US"/>
              <a:t>Delivery</a:t>
            </a:r>
          </a:p>
        </p:txBody>
      </p:sp>
      <p:sp>
        <p:nvSpPr>
          <p:cNvPr id="165" name="Design"/>
          <p:cNvSpPr txBox="1"/>
          <p:nvPr/>
        </p:nvSpPr>
        <p:spPr>
          <a:xfrm>
            <a:off x="4119556" y="1718059"/>
            <a:ext cx="1896826" cy="3949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584200">
              <a:defRPr sz="1900" b="1">
                <a:solidFill>
                  <a:schemeClr val="accent6">
                    <a:hueOff val="-146070"/>
                    <a:satOff val="-10048"/>
                    <a:lumOff val="-30626"/>
                  </a:schemeClr>
                </a:solidFill>
                <a:latin typeface="Gill Sans"/>
                <a:ea typeface="Gill Sans"/>
                <a:cs typeface="Gill Sans"/>
                <a:sym typeface="Gill Sans"/>
              </a:defRPr>
            </a:lvl1pPr>
          </a:lstStyle>
          <a:p>
            <a:r>
              <a:t>Design</a:t>
            </a:r>
          </a:p>
        </p:txBody>
      </p:sp>
      <p:sp>
        <p:nvSpPr>
          <p:cNvPr id="166" name="Provide information to facilitate student success:…"/>
          <p:cNvSpPr txBox="1"/>
          <p:nvPr/>
        </p:nvSpPr>
        <p:spPr>
          <a:xfrm>
            <a:off x="5212896" y="5975955"/>
            <a:ext cx="2870358" cy="23801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marL="222250" indent="-222250" algn="ctr" defTabSz="584200">
              <a:buSzPct val="145000"/>
              <a:buChar char="•"/>
              <a:defRPr sz="1600">
                <a:latin typeface="Gill Sans"/>
                <a:ea typeface="Gill Sans"/>
                <a:cs typeface="Gill Sans"/>
                <a:sym typeface="Gill Sans"/>
              </a:defRPr>
            </a:pPr>
            <a:endParaRPr/>
          </a:p>
          <a:p>
            <a:pPr>
              <a:defRPr b="1">
                <a:latin typeface="Gill Sans"/>
                <a:ea typeface="Gill Sans"/>
                <a:cs typeface="Gill Sans"/>
                <a:sym typeface="Gill Sans"/>
              </a:defRPr>
            </a:pPr>
            <a:r>
              <a:rPr lang="en-US"/>
              <a:t>Delivery approach</a:t>
            </a:r>
            <a:r>
              <a:t> to facilitate student success:</a:t>
            </a:r>
          </a:p>
          <a:p>
            <a:pPr marL="166370" indent="-166370">
              <a:buSzPct val="145000"/>
              <a:buChar char="•"/>
              <a:tabLst>
                <a:tab pos="139700" algn="l"/>
                <a:tab pos="457200" algn="l"/>
              </a:tabLst>
              <a:defRPr>
                <a:latin typeface="Gill Sans"/>
                <a:ea typeface="Gill Sans"/>
                <a:cs typeface="Gill Sans"/>
                <a:sym typeface="Gill Sans"/>
              </a:defRPr>
            </a:pPr>
            <a:r>
              <a:rPr lang="en-US"/>
              <a:t>creativity in delivery</a:t>
            </a:r>
          </a:p>
          <a:p>
            <a:pPr marL="166370" indent="-166370">
              <a:buSzPct val="145000"/>
              <a:buChar char="•"/>
              <a:tabLst>
                <a:tab pos="139700" algn="l"/>
                <a:tab pos="457200" algn="l"/>
              </a:tabLst>
              <a:defRPr>
                <a:latin typeface="Gill Sans"/>
                <a:ea typeface="Gill Sans"/>
                <a:cs typeface="Gill Sans"/>
                <a:sym typeface="Gill Sans"/>
              </a:defRPr>
            </a:pPr>
            <a:r>
              <a:rPr lang="en-US"/>
              <a:t>multiple delivery methods</a:t>
            </a:r>
          </a:p>
          <a:p>
            <a:pPr marL="166370" indent="-166370">
              <a:buSzPct val="145000"/>
              <a:buChar char="•"/>
              <a:tabLst>
                <a:tab pos="139700" algn="l"/>
                <a:tab pos="457200" algn="l"/>
              </a:tabLst>
              <a:defRPr>
                <a:latin typeface="Gill Sans"/>
                <a:ea typeface="Gill Sans"/>
                <a:cs typeface="Gill Sans"/>
                <a:sym typeface="Gill Sans"/>
              </a:defRPr>
            </a:pPr>
            <a:r>
              <a:rPr lang="en-US"/>
              <a:t>universal design</a:t>
            </a:r>
          </a:p>
          <a:p>
            <a:pPr marL="166370" indent="-166370">
              <a:buSzPct val="145000"/>
              <a:buChar char="•"/>
              <a:tabLst>
                <a:tab pos="139700" algn="l"/>
                <a:tab pos="457200" algn="l"/>
              </a:tabLst>
              <a:defRPr>
                <a:latin typeface="Gill Sans"/>
                <a:ea typeface="Gill Sans"/>
                <a:cs typeface="Gill Sans"/>
                <a:sym typeface="Gill Sans"/>
              </a:defRPr>
            </a:pPr>
            <a:r>
              <a:rPr lang="en-US"/>
              <a:t>organized</a:t>
            </a:r>
            <a:endParaRPr/>
          </a:p>
          <a:p>
            <a:pPr marL="166370" indent="-166370">
              <a:buSzPct val="145000"/>
              <a:buChar char="•"/>
              <a:tabLst>
                <a:tab pos="139700" algn="l"/>
                <a:tab pos="457200" algn="l"/>
              </a:tabLst>
              <a:defRPr>
                <a:latin typeface="Gill Sans"/>
                <a:ea typeface="Gill Sans"/>
                <a:cs typeface="Gill Sans"/>
                <a:sym typeface="Gill Sans"/>
              </a:defRPr>
            </a:pPr>
            <a:r>
              <a:t>clear and continuous communication</a:t>
            </a:r>
          </a:p>
          <a:p>
            <a:pPr marL="166370" indent="-166370">
              <a:buSzPct val="145000"/>
              <a:buChar char="•"/>
              <a:tabLst>
                <a:tab pos="139700" algn="l"/>
                <a:tab pos="457200" algn="l"/>
              </a:tabLst>
              <a:defRPr>
                <a:latin typeface="Gill Sans"/>
                <a:ea typeface="Gill Sans"/>
                <a:cs typeface="Gill Sans"/>
                <a:sym typeface="Gill Sans"/>
              </a:defRPr>
            </a:pPr>
            <a:r>
              <a:t>detailed record keeping</a:t>
            </a:r>
          </a:p>
          <a:p>
            <a:pPr marL="166370" indent="-166370">
              <a:buSzPct val="145000"/>
              <a:buChar char="•"/>
              <a:tabLst>
                <a:tab pos="139700" algn="l"/>
                <a:tab pos="457200" algn="l"/>
              </a:tabLst>
              <a:defRPr>
                <a:latin typeface="Gill Sans"/>
                <a:ea typeface="Gill Sans"/>
                <a:cs typeface="Gill Sans"/>
                <a:sym typeface="Gill Sans"/>
              </a:defRPr>
            </a:pPr>
            <a:r>
              <a:t>prompt feedback and response</a:t>
            </a:r>
          </a:p>
          <a:p>
            <a:pPr marL="166370" indent="-166370">
              <a:buSzPct val="145000"/>
              <a:buChar char="•"/>
              <a:tabLst>
                <a:tab pos="139700" algn="l"/>
                <a:tab pos="457200" algn="l"/>
              </a:tabLst>
              <a:defRPr>
                <a:latin typeface="Gill Sans"/>
                <a:ea typeface="Gill Sans"/>
                <a:cs typeface="Gill Sans"/>
                <a:sym typeface="Gill Sans"/>
              </a:defRPr>
            </a:pPr>
            <a:r>
              <a:rPr lang="en-US"/>
              <a:t>technology</a:t>
            </a:r>
            <a:r>
              <a:t> considerations</a:t>
            </a:r>
            <a:endParaRPr lang="en-US"/>
          </a:p>
          <a:p>
            <a:pPr marL="166370" indent="-166370">
              <a:buSzPct val="145000"/>
              <a:buChar char="•"/>
              <a:tabLst>
                <a:tab pos="139700" algn="l"/>
                <a:tab pos="457200" algn="l"/>
              </a:tabLst>
              <a:defRPr>
                <a:latin typeface="Gill Sans"/>
                <a:ea typeface="Gill Sans"/>
                <a:cs typeface="Gill Sans"/>
                <a:sym typeface="Gill Sans"/>
              </a:defRPr>
            </a:pPr>
            <a:r>
              <a:rPr lang="en-US"/>
              <a:t>instructions and training</a:t>
            </a:r>
            <a:endParaRPr/>
          </a:p>
        </p:txBody>
      </p:sp>
      <p:sp>
        <p:nvSpPr>
          <p:cNvPr id="167" name="Impact of Outreach and Programming"/>
          <p:cNvSpPr txBox="1"/>
          <p:nvPr/>
        </p:nvSpPr>
        <p:spPr>
          <a:xfrm>
            <a:off x="3893978" y="172969"/>
            <a:ext cx="6083253" cy="46650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ctr" defTabSz="584200">
              <a:defRPr sz="2400" b="1">
                <a:latin typeface="Helvetica Neue"/>
                <a:ea typeface="Helvetica Neue"/>
                <a:cs typeface="Helvetica Neue"/>
                <a:sym typeface="Helvetica Neue"/>
              </a:defRPr>
            </a:pPr>
            <a:r>
              <a:rPr>
                <a:latin typeface="Gill Sans"/>
                <a:ea typeface="Gill Sans"/>
                <a:cs typeface="Gill Sans"/>
                <a:sym typeface="Gill Sans"/>
              </a:rPr>
              <a:t>Impact of Outreach and Programming</a:t>
            </a:r>
            <a:r>
              <a:t> </a:t>
            </a:r>
          </a:p>
        </p:txBody>
      </p:sp>
      <p:sp>
        <p:nvSpPr>
          <p:cNvPr id="168" name="The dimension of Impact of Outreach and Programming can be described as follows:"/>
          <p:cNvSpPr txBox="1"/>
          <p:nvPr/>
        </p:nvSpPr>
        <p:spPr>
          <a:xfrm>
            <a:off x="8721524" y="7363697"/>
            <a:ext cx="4083924" cy="2041585"/>
          </a:xfrm>
          <a:prstGeom prst="rect">
            <a:avLst/>
          </a:prstGeom>
          <a:solidFill>
            <a:schemeClr val="accent3">
              <a:alpha val="67033"/>
            </a:schemeClr>
          </a:solidFill>
          <a:ln w="12700">
            <a:solidFill>
              <a:srgbClr val="000000">
                <a:alpha val="67033"/>
              </a:srgbClr>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defTabSz="584200">
              <a:defRPr sz="1400">
                <a:latin typeface="Gill Sans"/>
                <a:ea typeface="Gill Sans"/>
                <a:cs typeface="Gill Sans"/>
                <a:sym typeface="Gill Sans"/>
              </a:defRPr>
            </a:pPr>
            <a:endParaRPr lang="en-US"/>
          </a:p>
          <a:p>
            <a:pPr algn="ctr" defTabSz="584200">
              <a:defRPr sz="1400">
                <a:latin typeface="Gill Sans"/>
                <a:ea typeface="Gill Sans"/>
                <a:cs typeface="Gill Sans"/>
                <a:sym typeface="Gill Sans"/>
              </a:defRPr>
            </a:pPr>
            <a:r>
              <a:t>The dimension of </a:t>
            </a:r>
            <a:r>
              <a:rPr b="1"/>
              <a:t>Impact of Outreach and Programming</a:t>
            </a:r>
            <a:r>
              <a:t> can be described as follows:</a:t>
            </a:r>
            <a:endParaRPr lang="en-US"/>
          </a:p>
          <a:p>
            <a:pPr algn="ctr" defTabSz="584200">
              <a:defRPr sz="1400">
                <a:latin typeface="Gill Sans"/>
                <a:ea typeface="Gill Sans"/>
                <a:cs typeface="Gill Sans"/>
                <a:sym typeface="Gill Sans"/>
              </a:defRPr>
            </a:pPr>
            <a:r>
              <a:rPr lang="en-US"/>
              <a:t>Accessible and equity minded </a:t>
            </a:r>
          </a:p>
          <a:p>
            <a:pPr algn="ctr" defTabSz="584200">
              <a:defRPr sz="1400">
                <a:latin typeface="Gill Sans"/>
                <a:ea typeface="Gill Sans"/>
                <a:cs typeface="Gill Sans"/>
                <a:sym typeface="Gill Sans"/>
              </a:defRPr>
            </a:pPr>
            <a:r>
              <a:rPr lang="en-US"/>
              <a:t>practices are vital in the development</a:t>
            </a:r>
          </a:p>
          <a:p>
            <a:pPr algn="ctr" defTabSz="584200">
              <a:defRPr sz="1400">
                <a:latin typeface="Gill Sans"/>
                <a:ea typeface="Gill Sans"/>
                <a:cs typeface="Gill Sans"/>
                <a:sym typeface="Gill Sans"/>
              </a:defRPr>
            </a:pPr>
            <a:r>
              <a:rPr lang="en-US"/>
              <a:t> and implementation of programs and services.  Purposeful and strategic support of learning and growth are provided in and outside the classroom.</a:t>
            </a:r>
          </a:p>
          <a:p>
            <a:pPr algn="ctr" defTabSz="584200">
              <a:defRPr sz="1400">
                <a:latin typeface="Gill Sans"/>
                <a:ea typeface="Gill Sans"/>
                <a:cs typeface="Gill Sans"/>
                <a:sym typeface="Gill Sans"/>
              </a:defRPr>
            </a:pPr>
            <a:endParaRPr lang="en-US"/>
          </a:p>
        </p:txBody>
      </p:sp>
      <p:sp>
        <p:nvSpPr>
          <p:cNvPr id="169" name="Frame service with student success in mind:…"/>
          <p:cNvSpPr txBox="1"/>
          <p:nvPr/>
        </p:nvSpPr>
        <p:spPr>
          <a:xfrm>
            <a:off x="444117" y="1799365"/>
            <a:ext cx="2706829" cy="434990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b="1">
                <a:latin typeface="Gill Sans"/>
                <a:ea typeface="Gill Sans"/>
                <a:cs typeface="Gill Sans"/>
                <a:sym typeface="Gill Sans"/>
              </a:defRPr>
            </a:pPr>
            <a:r>
              <a:t>Frame service with student success in mind:</a:t>
            </a:r>
            <a:r>
              <a:rPr lang="en-US"/>
              <a:t> </a:t>
            </a:r>
            <a:endParaRPr/>
          </a:p>
          <a:p>
            <a:pPr marL="166370" indent="-166370">
              <a:buSzPct val="145000"/>
              <a:buChar char="•"/>
              <a:defRPr>
                <a:latin typeface="Gill Sans"/>
                <a:ea typeface="Gill Sans"/>
                <a:cs typeface="Gill Sans"/>
                <a:sym typeface="Gill Sans"/>
              </a:defRPr>
            </a:pPr>
            <a:r>
              <a:t>accessibility</a:t>
            </a:r>
            <a:r>
              <a:rPr lang="en-US"/>
              <a:t> </a:t>
            </a:r>
            <a:endParaRPr/>
          </a:p>
          <a:p>
            <a:pPr marL="166370" indent="-166370">
              <a:buSzPct val="145000"/>
              <a:buChar char="•"/>
              <a:defRPr>
                <a:latin typeface="Gill Sans"/>
                <a:ea typeface="Gill Sans"/>
                <a:cs typeface="Gill Sans"/>
                <a:sym typeface="Gill Sans"/>
              </a:defRPr>
            </a:pPr>
            <a:r>
              <a:t>equity-minded</a:t>
            </a:r>
            <a:r>
              <a:rPr lang="en-US"/>
              <a:t> </a:t>
            </a:r>
            <a:endParaRPr/>
          </a:p>
          <a:p>
            <a:pPr marL="166370" indent="-166370">
              <a:buSzPct val="145000"/>
              <a:buChar char="•"/>
              <a:defRPr>
                <a:latin typeface="Gill Sans"/>
                <a:ea typeface="Gill Sans"/>
                <a:cs typeface="Gill Sans"/>
                <a:sym typeface="Gill Sans"/>
              </a:defRPr>
            </a:pPr>
            <a:r>
              <a:t>design for outcomes</a:t>
            </a:r>
          </a:p>
          <a:p>
            <a:pPr marL="166370" indent="-166370">
              <a:buSzPct val="145000"/>
              <a:buChar char="•"/>
              <a:defRPr>
                <a:latin typeface="Gill Sans"/>
                <a:ea typeface="Gill Sans"/>
                <a:cs typeface="Gill Sans"/>
                <a:sym typeface="Gill Sans"/>
              </a:defRPr>
            </a:pPr>
            <a:r>
              <a:t>identification of essential</a:t>
            </a:r>
            <a:r>
              <a:rPr lang="en-US"/>
              <a:t> and relevant </a:t>
            </a:r>
            <a:r>
              <a:t>content</a:t>
            </a:r>
          </a:p>
          <a:p>
            <a:pPr marL="166370" indent="-166370">
              <a:buSzPct val="145000"/>
              <a:buChar char="•"/>
              <a:defRPr>
                <a:latin typeface="Gill Sans"/>
                <a:ea typeface="Gill Sans"/>
                <a:cs typeface="Gill Sans"/>
                <a:sym typeface="Gill Sans"/>
              </a:defRPr>
            </a:pPr>
            <a:r>
              <a:t>inclusion of multiple perspectives </a:t>
            </a:r>
            <a:r>
              <a:rPr lang="en-US"/>
              <a:t>in content and design</a:t>
            </a:r>
            <a:endParaRPr/>
          </a:p>
          <a:p>
            <a:pPr marL="166370" indent="-166370">
              <a:buSzPct val="145000"/>
              <a:buChar char="•"/>
              <a:defRPr>
                <a:latin typeface="Gill Sans"/>
                <a:ea typeface="Gill Sans"/>
                <a:cs typeface="Gill Sans"/>
                <a:sym typeface="Gill Sans"/>
              </a:defRPr>
            </a:pPr>
            <a:r>
              <a:rPr lang="en-US"/>
              <a:t>supports mission and values</a:t>
            </a:r>
          </a:p>
          <a:p>
            <a:pPr marL="166370" indent="-166370">
              <a:buSzPct val="145000"/>
              <a:buChar char="•"/>
              <a:defRPr>
                <a:latin typeface="Gill Sans"/>
                <a:ea typeface="Gill Sans"/>
                <a:cs typeface="Gill Sans"/>
                <a:sym typeface="Gill Sans"/>
              </a:defRPr>
            </a:pPr>
            <a:r>
              <a:t>student access to technologies and connectivity</a:t>
            </a:r>
            <a:r>
              <a:rPr lang="en-US"/>
              <a:t> </a:t>
            </a:r>
            <a:endParaRPr/>
          </a:p>
          <a:p>
            <a:pPr>
              <a:defRPr>
                <a:latin typeface="Gill Sans"/>
                <a:ea typeface="Gill Sans"/>
                <a:cs typeface="Gill Sans"/>
                <a:sym typeface="Gill Sans"/>
              </a:defRPr>
            </a:pPr>
            <a:endParaRPr/>
          </a:p>
          <a:p>
            <a:pPr>
              <a:defRPr b="1">
                <a:latin typeface="Gill Sans"/>
                <a:ea typeface="Gill Sans"/>
                <a:cs typeface="Gill Sans"/>
                <a:sym typeface="Gill Sans"/>
              </a:defRPr>
            </a:pPr>
            <a:endParaRPr b="1"/>
          </a:p>
          <a:p>
            <a:pPr>
              <a:defRPr>
                <a:latin typeface="Gill Sans"/>
                <a:ea typeface="Gill Sans"/>
                <a:cs typeface="Gill Sans"/>
                <a:sym typeface="Gill Sans"/>
              </a:defRPr>
            </a:pPr>
            <a:endParaRPr/>
          </a:p>
          <a:p>
            <a:pPr>
              <a:defRPr b="1">
                <a:latin typeface="Gill Sans"/>
                <a:ea typeface="Gill Sans"/>
                <a:cs typeface="Gill Sans"/>
                <a:sym typeface="Gill Sans"/>
              </a:defRPr>
            </a:pPr>
            <a:r>
              <a:t>Identify variables that impact </a:t>
            </a:r>
            <a:r>
              <a:rPr lang="en-US"/>
              <a:t>outreach and programming</a:t>
            </a:r>
            <a:r>
              <a:t>:</a:t>
            </a:r>
            <a:r>
              <a:rPr lang="en-US"/>
              <a:t> </a:t>
            </a:r>
            <a:endParaRPr/>
          </a:p>
          <a:p>
            <a:pPr marL="166370" indent="-166370">
              <a:buSzPct val="145000"/>
              <a:buChar char="•"/>
              <a:defRPr>
                <a:latin typeface="Gill Sans"/>
                <a:ea typeface="Gill Sans"/>
                <a:cs typeface="Gill Sans"/>
                <a:sym typeface="Gill Sans"/>
              </a:defRPr>
            </a:pPr>
            <a:r>
              <a:t>feelings of inclusion/exclusion</a:t>
            </a:r>
          </a:p>
          <a:p>
            <a:pPr marL="166370" indent="-166370">
              <a:buSzPct val="145000"/>
              <a:buChar char="•"/>
              <a:defRPr>
                <a:latin typeface="Gill Sans"/>
                <a:ea typeface="Gill Sans"/>
                <a:cs typeface="Gill Sans"/>
                <a:sym typeface="Gill Sans"/>
              </a:defRPr>
            </a:pPr>
            <a:r>
              <a:t>perceived relevance of</a:t>
            </a:r>
            <a:r>
              <a:rPr lang="en-US"/>
              <a:t> </a:t>
            </a:r>
            <a:r>
              <a:t>content to students’ lives</a:t>
            </a:r>
          </a:p>
          <a:p>
            <a:pPr marL="166370" indent="-166370">
              <a:buSzPct val="145000"/>
              <a:buChar char="•"/>
              <a:defRPr>
                <a:latin typeface="Gill Sans"/>
                <a:ea typeface="Gill Sans"/>
                <a:cs typeface="Gill Sans"/>
                <a:sym typeface="Gill Sans"/>
              </a:defRPr>
            </a:pPr>
            <a:r>
              <a:rPr lang="en-US"/>
              <a:t>delivery</a:t>
            </a:r>
            <a:r>
              <a:t> methods</a:t>
            </a:r>
          </a:p>
          <a:p>
            <a:pPr marL="166370" indent="-166370">
              <a:buSzPct val="145000"/>
              <a:buChar char="•"/>
              <a:defRPr>
                <a:latin typeface="Gill Sans"/>
                <a:ea typeface="Gill Sans"/>
                <a:cs typeface="Gill Sans"/>
                <a:sym typeface="Gill Sans"/>
              </a:defRPr>
            </a:pPr>
            <a:r>
              <a:rPr lang="en-US"/>
              <a:t>timing</a:t>
            </a:r>
          </a:p>
          <a:p>
            <a:pPr marL="166370" indent="-166370">
              <a:buSzPct val="145000"/>
              <a:buChar char="•"/>
              <a:defRPr>
                <a:latin typeface="Gill Sans"/>
                <a:ea typeface="Gill Sans"/>
                <a:cs typeface="Gill Sans"/>
                <a:sym typeface="Gill Sans"/>
              </a:defRPr>
            </a:pPr>
            <a:r>
              <a:rPr lang="en-US"/>
              <a:t>technology tools and connectivity</a:t>
            </a:r>
          </a:p>
        </p:txBody>
      </p:sp>
      <p:sp>
        <p:nvSpPr>
          <p:cNvPr id="170" name="Ensure representation across all populations students (gender, race, ability, language status, sexual identity, etc):…"/>
          <p:cNvSpPr txBox="1"/>
          <p:nvPr/>
        </p:nvSpPr>
        <p:spPr>
          <a:xfrm>
            <a:off x="10523967" y="1450988"/>
            <a:ext cx="2205347" cy="52732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b="1">
                <a:latin typeface="Gill Sans"/>
                <a:ea typeface="Gill Sans"/>
                <a:cs typeface="Gill Sans"/>
                <a:sym typeface="Gill Sans"/>
              </a:defRPr>
            </a:pPr>
            <a:r>
              <a:t>Ensure representation across all populations</a:t>
            </a:r>
            <a:r>
              <a:rPr lang="en-US"/>
              <a:t> of</a:t>
            </a:r>
            <a:r>
              <a:t> students (gender, race, ability, language status, sexual identity, etc</a:t>
            </a:r>
            <a:r>
              <a:rPr lang="en-US"/>
              <a:t>.): </a:t>
            </a:r>
            <a:endParaRPr/>
          </a:p>
          <a:p>
            <a:pPr marL="166370" indent="-166370">
              <a:buSzPct val="145000"/>
              <a:buChar char="•"/>
              <a:defRPr>
                <a:latin typeface="Gill Sans"/>
                <a:ea typeface="Gill Sans"/>
                <a:cs typeface="Gill Sans"/>
                <a:sym typeface="Gill Sans"/>
              </a:defRPr>
            </a:pPr>
            <a:r>
              <a:t>multiple voices/perspectives evident</a:t>
            </a:r>
            <a:r>
              <a:rPr lang="en-US"/>
              <a:t> </a:t>
            </a:r>
          </a:p>
          <a:p>
            <a:pPr marL="166370" indent="-166370">
              <a:buSzPct val="145000"/>
              <a:buChar char="•"/>
              <a:defRPr>
                <a:latin typeface="Gill Sans"/>
                <a:ea typeface="Gill Sans"/>
                <a:cs typeface="Gill Sans"/>
                <a:sym typeface="Gill Sans"/>
              </a:defRPr>
            </a:pPr>
            <a:r>
              <a:t>reflect diverse identities and experiences</a:t>
            </a:r>
            <a:r>
              <a:rPr lang="en-US"/>
              <a:t> </a:t>
            </a:r>
            <a:endParaRPr/>
          </a:p>
          <a:p>
            <a:pPr marL="166370" indent="-166370">
              <a:buSzPct val="145000"/>
              <a:buChar char="•"/>
              <a:defRPr>
                <a:latin typeface="Gill Sans"/>
                <a:ea typeface="Gill Sans"/>
                <a:cs typeface="Gill Sans"/>
                <a:sym typeface="Gill Sans"/>
              </a:defRPr>
            </a:pPr>
            <a:r>
              <a:t>reflection on positionally/power dynamics</a:t>
            </a:r>
          </a:p>
          <a:p>
            <a:pPr marL="166370" indent="-166370">
              <a:buSzPct val="145000"/>
              <a:buChar char="•"/>
              <a:defRPr>
                <a:latin typeface="Gill Sans"/>
                <a:ea typeface="Gill Sans"/>
                <a:cs typeface="Gill Sans"/>
                <a:sym typeface="Gill Sans"/>
              </a:defRPr>
            </a:pPr>
            <a:r>
              <a:t>students as co-creators of </a:t>
            </a:r>
            <a:r>
              <a:rPr lang="en-US"/>
              <a:t>content</a:t>
            </a:r>
            <a:endParaRPr/>
          </a:p>
          <a:p>
            <a:pPr marL="166370" indent="-166370">
              <a:buSzPct val="145000"/>
              <a:buChar char="•"/>
              <a:defRPr>
                <a:latin typeface="Gill Sans"/>
                <a:ea typeface="Gill Sans"/>
                <a:cs typeface="Gill Sans"/>
                <a:sym typeface="Gill Sans"/>
              </a:defRPr>
            </a:pPr>
            <a:r>
              <a:t>student see themselves reflected</a:t>
            </a:r>
          </a:p>
          <a:p>
            <a:pPr>
              <a:defRPr>
                <a:latin typeface="Gill Sans"/>
                <a:ea typeface="Gill Sans"/>
                <a:cs typeface="Gill Sans"/>
                <a:sym typeface="Gill Sans"/>
              </a:defRPr>
            </a:pPr>
            <a:endParaRPr/>
          </a:p>
          <a:p>
            <a:pPr>
              <a:defRPr b="1">
                <a:latin typeface="Gill Sans"/>
                <a:ea typeface="Gill Sans"/>
                <a:cs typeface="Gill Sans"/>
                <a:sym typeface="Gill Sans"/>
              </a:defRPr>
            </a:pPr>
            <a:r>
              <a:t>Identify potential barriers to inclusion:</a:t>
            </a:r>
          </a:p>
          <a:p>
            <a:pPr marL="166370" indent="-166370">
              <a:buSzPct val="145000"/>
              <a:buChar char="•"/>
              <a:defRPr>
                <a:latin typeface="Gill Sans"/>
                <a:ea typeface="Gill Sans"/>
                <a:cs typeface="Gill Sans"/>
                <a:sym typeface="Gill Sans"/>
              </a:defRPr>
            </a:pPr>
            <a:r>
              <a:t>content </a:t>
            </a:r>
            <a:r>
              <a:rPr lang="en-US"/>
              <a:t>based</a:t>
            </a:r>
            <a:r>
              <a:t> on specific cultural frames</a:t>
            </a:r>
          </a:p>
          <a:p>
            <a:pPr marL="166370" indent="-166370">
              <a:buSzPct val="145000"/>
              <a:buChar char="•"/>
              <a:defRPr>
                <a:latin typeface="Gill Sans"/>
                <a:ea typeface="Gill Sans"/>
                <a:cs typeface="Gill Sans"/>
                <a:sym typeface="Gill Sans"/>
              </a:defRPr>
            </a:pPr>
            <a:r>
              <a:t>content favors or excludes certain perspectives</a:t>
            </a:r>
          </a:p>
          <a:p>
            <a:pPr marL="166370" indent="-166370">
              <a:buSzPct val="145000"/>
              <a:buChar char="•"/>
              <a:defRPr>
                <a:latin typeface="Gill Sans"/>
                <a:ea typeface="Gill Sans"/>
                <a:cs typeface="Gill Sans"/>
                <a:sym typeface="Gill Sans"/>
              </a:defRPr>
            </a:pPr>
            <a:r>
              <a:t>relegation of historically marginalized voices into brief segments</a:t>
            </a:r>
            <a:r>
              <a:rPr lang="en-US"/>
              <a:t> </a:t>
            </a:r>
            <a:r>
              <a:t>rather than throughout </a:t>
            </a:r>
            <a:r>
              <a:rPr lang="en-US"/>
              <a:t> </a:t>
            </a:r>
            <a:endParaRPr/>
          </a:p>
          <a:p>
            <a:pPr marL="166370" indent="-166370">
              <a:buSzPct val="145000"/>
              <a:buChar char="•"/>
              <a:defRPr>
                <a:latin typeface="Gill Sans"/>
                <a:ea typeface="Gill Sans"/>
                <a:cs typeface="Gill Sans"/>
                <a:sym typeface="Gill Sans"/>
              </a:defRPr>
            </a:pPr>
            <a:r>
              <a:t>tokenization</a:t>
            </a:r>
            <a:r>
              <a:rPr lang="en-US"/>
              <a:t> </a:t>
            </a:r>
            <a:endParaRPr/>
          </a:p>
          <a:p>
            <a:endParaRPr/>
          </a:p>
        </p:txBody>
      </p:sp>
      <p:sp>
        <p:nvSpPr>
          <p:cNvPr id="2" name="TextBox 1">
            <a:extLst>
              <a:ext uri="{FF2B5EF4-FFF2-40B4-BE49-F238E27FC236}">
                <a16:creationId xmlns:a16="http://schemas.microsoft.com/office/drawing/2014/main" id="{8688107C-EDE6-46B4-AF91-35DEEAA44B7D}"/>
              </a:ext>
            </a:extLst>
          </p:cNvPr>
          <p:cNvSpPr txBox="1"/>
          <p:nvPr/>
        </p:nvSpPr>
        <p:spPr>
          <a:xfrm>
            <a:off x="8002620" y="1676047"/>
            <a:ext cx="1307313"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r>
              <a:rPr lang="en-US" sz="1900" b="1">
                <a:solidFill>
                  <a:srgbClr val="C00000"/>
                </a:solidFill>
                <a:latin typeface="Gill Sans"/>
              </a:rPr>
              <a:t>Inclusivity</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Oval"/>
          <p:cNvSpPr/>
          <p:nvPr/>
        </p:nvSpPr>
        <p:spPr>
          <a:xfrm>
            <a:off x="3266784" y="849533"/>
            <a:ext cx="4025635" cy="3984229"/>
          </a:xfrm>
          <a:prstGeom prst="ellipse">
            <a:avLst/>
          </a:prstGeom>
          <a:ln w="25400">
            <a:solidFill>
              <a:srgbClr val="000000"/>
            </a:solidFill>
            <a:miter lim="400000"/>
          </a:ln>
        </p:spPr>
        <p:txBody>
          <a:bodyPr lIns="50800" tIns="50800" rIns="50800" bIns="50800" anchor="ctr"/>
          <a:lstStyle/>
          <a:p>
            <a:pPr algn="ctr" defTabSz="584200">
              <a:defRPr sz="2200">
                <a:solidFill>
                  <a:srgbClr val="FFFFFF"/>
                </a:solidFill>
                <a:latin typeface="+mn-lt"/>
                <a:ea typeface="+mn-ea"/>
                <a:cs typeface="+mn-cs"/>
                <a:sym typeface="Helvetica Neue Medium"/>
              </a:defRPr>
            </a:pPr>
            <a:endParaRPr/>
          </a:p>
        </p:txBody>
      </p:sp>
      <p:sp>
        <p:nvSpPr>
          <p:cNvPr id="173" name="Oval"/>
          <p:cNvSpPr/>
          <p:nvPr/>
        </p:nvSpPr>
        <p:spPr>
          <a:xfrm>
            <a:off x="6243288" y="780387"/>
            <a:ext cx="3903247" cy="3802219"/>
          </a:xfrm>
          <a:prstGeom prst="ellipse">
            <a:avLst/>
          </a:prstGeom>
          <a:ln w="25400">
            <a:solidFill>
              <a:srgbClr val="000000"/>
            </a:solidFill>
            <a:miter lim="400000"/>
          </a:ln>
        </p:spPr>
        <p:txBody>
          <a:bodyPr lIns="50800" tIns="50800" rIns="50800" bIns="50800" anchor="ctr"/>
          <a:lstStyle/>
          <a:p>
            <a:pPr algn="ctr" defTabSz="584200">
              <a:defRPr sz="2200">
                <a:solidFill>
                  <a:srgbClr val="FFFFFF"/>
                </a:solidFill>
                <a:latin typeface="+mn-lt"/>
                <a:ea typeface="+mn-ea"/>
                <a:cs typeface="+mn-cs"/>
                <a:sym typeface="Helvetica Neue Medium"/>
              </a:defRPr>
            </a:pPr>
            <a:endParaRPr/>
          </a:p>
        </p:txBody>
      </p:sp>
      <p:sp>
        <p:nvSpPr>
          <p:cNvPr id="174" name="Oval"/>
          <p:cNvSpPr/>
          <p:nvPr/>
        </p:nvSpPr>
        <p:spPr>
          <a:xfrm>
            <a:off x="4746698" y="2609016"/>
            <a:ext cx="4122428" cy="3731718"/>
          </a:xfrm>
          <a:prstGeom prst="ellipse">
            <a:avLst/>
          </a:prstGeom>
          <a:ln w="25400">
            <a:solidFill>
              <a:srgbClr val="000000"/>
            </a:solidFill>
            <a:miter lim="400000"/>
          </a:ln>
        </p:spPr>
        <p:txBody>
          <a:bodyPr lIns="50800" tIns="50800" rIns="50800" bIns="50800" anchor="ctr"/>
          <a:lstStyle/>
          <a:p>
            <a:pPr algn="ctr" defTabSz="584200">
              <a:defRPr sz="2200">
                <a:solidFill>
                  <a:srgbClr val="FFFFFF"/>
                </a:solidFill>
                <a:latin typeface="+mn-lt"/>
                <a:ea typeface="+mn-ea"/>
                <a:cs typeface="+mn-cs"/>
                <a:sym typeface="Helvetica Neue Medium"/>
              </a:defRPr>
            </a:pPr>
            <a:endParaRPr/>
          </a:p>
        </p:txBody>
      </p:sp>
      <p:sp>
        <p:nvSpPr>
          <p:cNvPr id="175" name="Effective,…"/>
          <p:cNvSpPr txBox="1"/>
          <p:nvPr/>
        </p:nvSpPr>
        <p:spPr>
          <a:xfrm>
            <a:off x="6201587" y="2722436"/>
            <a:ext cx="1212651" cy="7489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lgn="ctr" defTabSz="584200">
              <a:defRPr sz="1900" b="1">
                <a:latin typeface="Gill Sans"/>
                <a:ea typeface="Gill Sans"/>
                <a:cs typeface="Gill Sans"/>
                <a:sym typeface="Gill Sans"/>
              </a:defRPr>
            </a:pPr>
            <a:r>
              <a:rPr sz="1400"/>
              <a:t>Effective,</a:t>
            </a:r>
          </a:p>
          <a:p>
            <a:pPr algn="ctr" defTabSz="584200">
              <a:defRPr sz="1900" b="1">
                <a:latin typeface="Gill Sans"/>
                <a:ea typeface="Gill Sans"/>
                <a:cs typeface="Gill Sans"/>
                <a:sym typeface="Gill Sans"/>
              </a:defRPr>
            </a:pPr>
            <a:r>
              <a:rPr lang="en-US" sz="1400"/>
              <a:t>inclusive</a:t>
            </a:r>
          </a:p>
          <a:p>
            <a:pPr algn="ctr" defTabSz="584200">
              <a:defRPr sz="1900" b="1">
                <a:latin typeface="Gill Sans"/>
                <a:ea typeface="Gill Sans"/>
                <a:cs typeface="Gill Sans"/>
                <a:sym typeface="Gill Sans"/>
              </a:defRPr>
            </a:pPr>
            <a:r>
              <a:rPr lang="en-US" sz="1400"/>
              <a:t>service  </a:t>
            </a:r>
            <a:endParaRPr sz="1400"/>
          </a:p>
        </p:txBody>
      </p:sp>
      <p:sp>
        <p:nvSpPr>
          <p:cNvPr id="176" name="Choose roles to support student success:…"/>
          <p:cNvSpPr txBox="1"/>
          <p:nvPr/>
        </p:nvSpPr>
        <p:spPr>
          <a:xfrm>
            <a:off x="4683606" y="7144584"/>
            <a:ext cx="4371978" cy="12335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b="1">
                <a:latin typeface="Gill Sans"/>
                <a:ea typeface="Gill Sans"/>
                <a:cs typeface="Gill Sans"/>
                <a:sym typeface="Gill Sans"/>
              </a:defRPr>
            </a:pPr>
            <a:endParaRPr lang="en-US">
              <a:latin typeface="Gill Sans"/>
            </a:endParaRPr>
          </a:p>
          <a:p>
            <a:pPr marL="457200" indent="-457200">
              <a:tabLst>
                <a:tab pos="139700" algn="l"/>
                <a:tab pos="457200" algn="l"/>
              </a:tabLst>
              <a:defRPr sz="1466">
                <a:latin typeface="Arial"/>
                <a:ea typeface="Arial"/>
                <a:cs typeface="Arial"/>
                <a:sym typeface="Arial"/>
              </a:defRPr>
            </a:pPr>
            <a:endParaRPr lang="en-US" b="1">
              <a:latin typeface="Gill Sans"/>
            </a:endParaRPr>
          </a:p>
          <a:p>
            <a:pPr marL="457200" indent="-457200">
              <a:lnSpc>
                <a:spcPts val="3700"/>
              </a:lnSpc>
              <a:tabLst>
                <a:tab pos="139700" algn="l"/>
                <a:tab pos="457200" algn="l"/>
              </a:tabLst>
              <a:defRPr sz="1466">
                <a:latin typeface="Arial"/>
                <a:ea typeface="Arial"/>
                <a:cs typeface="Arial"/>
                <a:sym typeface="Arial"/>
              </a:defRPr>
            </a:pPr>
            <a:endParaRPr lang="en-US" b="1">
              <a:latin typeface="Arial"/>
            </a:endParaRPr>
          </a:p>
          <a:p>
            <a:pPr algn="ctr" defTabSz="584200">
              <a:defRPr sz="1600" b="1">
                <a:latin typeface="Gill Sans"/>
                <a:ea typeface="Gill Sans"/>
                <a:cs typeface="Gill Sans"/>
                <a:sym typeface="Gill Sans"/>
              </a:defRPr>
            </a:pPr>
            <a:endParaRPr lang="en-US" sz="1600">
              <a:latin typeface="Gill Sans"/>
              <a:cs typeface="Arial"/>
            </a:endParaRPr>
          </a:p>
        </p:txBody>
      </p:sp>
      <p:sp>
        <p:nvSpPr>
          <p:cNvPr id="177" name="Text"/>
          <p:cNvSpPr txBox="1"/>
          <p:nvPr/>
        </p:nvSpPr>
        <p:spPr>
          <a:xfrm>
            <a:off x="10351323" y="1895824"/>
            <a:ext cx="2660240" cy="457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nSpc>
                <a:spcPts val="2700"/>
              </a:lnSpc>
              <a:defRPr sz="1100" b="1">
                <a:latin typeface="Gill Sans"/>
                <a:ea typeface="Gill Sans"/>
                <a:cs typeface="Gill Sans"/>
                <a:sym typeface="Gill Sans"/>
              </a:defRPr>
            </a:pPr>
            <a:endParaRPr/>
          </a:p>
        </p:txBody>
      </p:sp>
      <p:sp>
        <p:nvSpPr>
          <p:cNvPr id="178" name="Leadership and Mentoring"/>
          <p:cNvSpPr txBox="1"/>
          <p:nvPr/>
        </p:nvSpPr>
        <p:spPr>
          <a:xfrm>
            <a:off x="4766392" y="165176"/>
            <a:ext cx="4025635" cy="471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ctr" defTabSz="584200">
              <a:defRPr sz="2400" b="1">
                <a:latin typeface="Gill Sans"/>
                <a:ea typeface="Gill Sans"/>
                <a:cs typeface="Gill Sans"/>
                <a:sym typeface="Gill Sans"/>
              </a:defRPr>
            </a:lvl1pPr>
          </a:lstStyle>
          <a:p>
            <a:r>
              <a:t>Leadership and Mentoring</a:t>
            </a:r>
          </a:p>
        </p:txBody>
      </p:sp>
      <p:sp>
        <p:nvSpPr>
          <p:cNvPr id="179" name="The dimension of Leadership and Mentoring  can be described as follows:"/>
          <p:cNvSpPr txBox="1"/>
          <p:nvPr/>
        </p:nvSpPr>
        <p:spPr>
          <a:xfrm>
            <a:off x="9433942" y="6573556"/>
            <a:ext cx="3340162" cy="2687915"/>
          </a:xfrm>
          <a:prstGeom prst="rect">
            <a:avLst/>
          </a:prstGeom>
          <a:solidFill>
            <a:schemeClr val="accent4">
              <a:hueOff val="-461056"/>
              <a:satOff val="4338"/>
              <a:lumOff val="-10225"/>
              <a:alpha val="66814"/>
            </a:schemeClr>
          </a:solidFill>
          <a:ln w="12700">
            <a:solidFill>
              <a:srgbClr val="000000">
                <a:alpha val="66814"/>
              </a:srgbClr>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lgn="ctr" defTabSz="584200">
              <a:defRPr sz="1400">
                <a:latin typeface="Gill Sans"/>
                <a:ea typeface="Gill Sans"/>
                <a:cs typeface="Gill Sans"/>
                <a:sym typeface="Gill Sans"/>
              </a:defRPr>
            </a:pPr>
            <a:endParaRPr lang="en-US"/>
          </a:p>
          <a:p>
            <a:pPr algn="ctr" defTabSz="584200">
              <a:defRPr sz="1400">
                <a:latin typeface="Gill Sans"/>
                <a:ea typeface="Gill Sans"/>
                <a:cs typeface="Gill Sans"/>
                <a:sym typeface="Gill Sans"/>
              </a:defRPr>
            </a:pPr>
            <a:r>
              <a:t>The dimension of </a:t>
            </a:r>
            <a:r>
              <a:rPr b="1"/>
              <a:t>Leadership and Mentoring</a:t>
            </a:r>
            <a:r>
              <a:rPr lang="en-US" b="1"/>
              <a:t> </a:t>
            </a:r>
            <a:r>
              <a:t> can be described as follows:</a:t>
            </a:r>
            <a:endParaRPr lang="en-US"/>
          </a:p>
          <a:p>
            <a:pPr algn="ctr" defTabSz="584200">
              <a:defRPr sz="1400">
                <a:latin typeface="Gill Sans"/>
                <a:ea typeface="Gill Sans"/>
                <a:cs typeface="Gill Sans"/>
                <a:sym typeface="Gill Sans"/>
              </a:defRPr>
            </a:pPr>
            <a:r>
              <a:rPr lang="en-US"/>
              <a:t>As leaders and role models for students, intentional and inclusive practices are key to mentoring, advising, coaching, and serving students. Personal and professional growth is encouraged as knowledge and skills related to student development and success will support mission and goals.</a:t>
            </a:r>
          </a:p>
          <a:p>
            <a:pPr algn="ctr" defTabSz="584200">
              <a:defRPr sz="1400">
                <a:latin typeface="Gill Sans"/>
                <a:ea typeface="Gill Sans"/>
                <a:cs typeface="Gill Sans"/>
                <a:sym typeface="Gill Sans"/>
              </a:defRPr>
            </a:pPr>
            <a:endParaRPr lang="en-US"/>
          </a:p>
          <a:p>
            <a:pPr algn="ctr" defTabSz="584200">
              <a:defRPr sz="1400">
                <a:latin typeface="Gill Sans"/>
                <a:ea typeface="Gill Sans"/>
                <a:cs typeface="Gill Sans"/>
                <a:sym typeface="Gill Sans"/>
              </a:defRPr>
            </a:pPr>
            <a:endParaRPr lang="en-US"/>
          </a:p>
        </p:txBody>
      </p:sp>
      <p:sp>
        <p:nvSpPr>
          <p:cNvPr id="180" name="Teach content with intentionality:…"/>
          <p:cNvSpPr txBox="1"/>
          <p:nvPr/>
        </p:nvSpPr>
        <p:spPr>
          <a:xfrm>
            <a:off x="306681" y="1152776"/>
            <a:ext cx="2551584" cy="250324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b="1">
                <a:latin typeface="Gill Sans"/>
                <a:ea typeface="Gill Sans"/>
                <a:cs typeface="Gill Sans"/>
                <a:sym typeface="Gill Sans"/>
              </a:defRPr>
            </a:pPr>
            <a:r>
              <a:rPr lang="en-US"/>
              <a:t>Leading</a:t>
            </a:r>
            <a:r>
              <a:t> with intentionality:</a:t>
            </a:r>
          </a:p>
          <a:p>
            <a:pPr marL="171450" indent="-171450">
              <a:buSzPct val="175000"/>
              <a:buFont typeface="Arial"/>
              <a:buChar char="•"/>
              <a:defRPr>
                <a:latin typeface="Gill Sans"/>
                <a:ea typeface="Gill Sans"/>
                <a:cs typeface="Gill Sans"/>
                <a:sym typeface="Gill Sans"/>
              </a:defRPr>
            </a:pPr>
            <a:r>
              <a:rPr lang="en-US"/>
              <a:t>role modeling </a:t>
            </a:r>
          </a:p>
          <a:p>
            <a:pPr marL="166370" indent="-166370">
              <a:buSzPct val="145000"/>
              <a:buChar char="•"/>
              <a:defRPr>
                <a:latin typeface="Gill Sans"/>
                <a:ea typeface="Gill Sans"/>
                <a:cs typeface="Gill Sans"/>
                <a:sym typeface="Gill Sans"/>
              </a:defRPr>
            </a:pPr>
            <a:r>
              <a:rPr lang="en-US"/>
              <a:t>campus</a:t>
            </a:r>
            <a:r>
              <a:t> involvement</a:t>
            </a:r>
          </a:p>
          <a:p>
            <a:pPr marL="166370" indent="-166370">
              <a:buSzPct val="145000"/>
              <a:buChar char="•"/>
              <a:defRPr>
                <a:latin typeface="Gill Sans"/>
                <a:ea typeface="Gill Sans"/>
                <a:cs typeface="Gill Sans"/>
                <a:sym typeface="Gill Sans"/>
              </a:defRPr>
            </a:pPr>
            <a:r>
              <a:rPr lang="en-US"/>
              <a:t>building</a:t>
            </a:r>
            <a:r>
              <a:t> relationships</a:t>
            </a:r>
          </a:p>
          <a:p>
            <a:pPr marL="166370" indent="-166370">
              <a:buSzPct val="145000"/>
              <a:buChar char="•"/>
              <a:defRPr>
                <a:latin typeface="Gill Sans"/>
                <a:ea typeface="Gill Sans"/>
                <a:cs typeface="Gill Sans"/>
                <a:sym typeface="Gill Sans"/>
              </a:defRPr>
            </a:pPr>
            <a:r>
              <a:rPr lang="en-US"/>
              <a:t>civic</a:t>
            </a:r>
            <a:r>
              <a:t> engagement</a:t>
            </a:r>
          </a:p>
          <a:p>
            <a:pPr marL="166370" indent="-166370">
              <a:buSzPct val="145000"/>
              <a:buChar char="•"/>
              <a:defRPr>
                <a:latin typeface="Gill Sans"/>
                <a:ea typeface="Gill Sans"/>
                <a:cs typeface="Gill Sans"/>
                <a:sym typeface="Gill Sans"/>
              </a:defRPr>
            </a:pPr>
            <a:r>
              <a:rPr lang="en-US"/>
              <a:t>empathy</a:t>
            </a:r>
            <a:r>
              <a:t>, care, and compassion</a:t>
            </a:r>
          </a:p>
          <a:p>
            <a:pPr marL="166370" indent="-166370">
              <a:buSzPct val="145000"/>
              <a:buChar char="•"/>
              <a:defRPr>
                <a:latin typeface="Gill Sans"/>
                <a:ea typeface="Gill Sans"/>
                <a:cs typeface="Gill Sans"/>
                <a:sym typeface="Gill Sans"/>
              </a:defRPr>
            </a:pPr>
            <a:r>
              <a:rPr lang="en-US"/>
              <a:t>recognizing</a:t>
            </a:r>
            <a:r>
              <a:t> diversity of students and diversity of student needs</a:t>
            </a:r>
          </a:p>
          <a:p>
            <a:pPr marL="166370" indent="-166370">
              <a:buSzPct val="145000"/>
              <a:buChar char="•"/>
              <a:defRPr>
                <a:latin typeface="Gill Sans"/>
                <a:ea typeface="Gill Sans"/>
                <a:cs typeface="Gill Sans"/>
                <a:sym typeface="Gill Sans"/>
              </a:defRPr>
            </a:pPr>
            <a:r>
              <a:rPr lang="en-US"/>
              <a:t>input/feedback from students is requested and valued</a:t>
            </a:r>
          </a:p>
          <a:p>
            <a:pPr marL="166370" indent="-166370">
              <a:buSzPct val="145000"/>
              <a:buChar char="•"/>
              <a:defRPr>
                <a:latin typeface="Gill Sans"/>
                <a:ea typeface="Gill Sans"/>
                <a:cs typeface="Gill Sans"/>
                <a:sym typeface="Gill Sans"/>
              </a:defRPr>
            </a:pPr>
            <a:r>
              <a:rPr lang="en-US"/>
              <a:t>expectation of student success</a:t>
            </a:r>
          </a:p>
          <a:p>
            <a:pPr marL="166370" indent="-166370">
              <a:buSzPct val="145000"/>
              <a:buChar char="•"/>
              <a:defRPr>
                <a:latin typeface="Gill Sans"/>
                <a:ea typeface="Gill Sans"/>
                <a:cs typeface="Gill Sans"/>
                <a:sym typeface="Gill Sans"/>
              </a:defRPr>
            </a:pPr>
            <a:r>
              <a:rPr lang="en-US"/>
              <a:t>hiring practices that are equity minded</a:t>
            </a:r>
          </a:p>
        </p:txBody>
      </p:sp>
      <p:sp>
        <p:nvSpPr>
          <p:cNvPr id="181" name="Apply strategies to support student success:…"/>
          <p:cNvSpPr txBox="1"/>
          <p:nvPr/>
        </p:nvSpPr>
        <p:spPr>
          <a:xfrm>
            <a:off x="3694150" y="6590538"/>
            <a:ext cx="3720088" cy="2687915"/>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lIns="50800" tIns="50800" rIns="50800" bIns="50800" anchor="ctr">
            <a:spAutoFit/>
          </a:bodyPr>
          <a:lstStyle/>
          <a:p>
            <a:pPr>
              <a:defRPr b="1">
                <a:latin typeface="Gill Sans"/>
                <a:ea typeface="Gill Sans"/>
                <a:cs typeface="Gill Sans"/>
                <a:sym typeface="Gill Sans"/>
              </a:defRPr>
            </a:pPr>
            <a:r>
              <a:t>Apply strategies to </a:t>
            </a:r>
            <a:r>
              <a:rPr lang="en-US"/>
              <a:t>promote development and student success</a:t>
            </a:r>
            <a:r>
              <a:t>:</a:t>
            </a:r>
          </a:p>
          <a:p>
            <a:pPr marL="166370" indent="-166370">
              <a:buSzPct val="145000"/>
              <a:buChar char="•"/>
              <a:defRPr>
                <a:latin typeface="Gill Sans"/>
                <a:ea typeface="Gill Sans"/>
                <a:cs typeface="Gill Sans"/>
                <a:sym typeface="Gill Sans"/>
              </a:defRPr>
            </a:pPr>
            <a:r>
              <a:rPr lang="en-US"/>
              <a:t>focus on student holistically – socially, academically, emotionally, professionally, financially, etc.</a:t>
            </a:r>
          </a:p>
          <a:p>
            <a:pPr marL="166370" indent="-166370">
              <a:buSzPct val="145000"/>
              <a:buChar char="•"/>
              <a:defRPr>
                <a:latin typeface="Gill Sans"/>
                <a:ea typeface="Gill Sans"/>
                <a:cs typeface="Gill Sans"/>
                <a:sym typeface="Gill Sans"/>
              </a:defRPr>
            </a:pPr>
            <a:r>
              <a:rPr lang="en-US"/>
              <a:t>individualized attention</a:t>
            </a:r>
          </a:p>
          <a:p>
            <a:pPr marL="166370" indent="-166370">
              <a:buSzPct val="145000"/>
              <a:buChar char="•"/>
              <a:defRPr>
                <a:latin typeface="Gill Sans"/>
                <a:ea typeface="Gill Sans"/>
                <a:cs typeface="Gill Sans"/>
                <a:sym typeface="Gill Sans"/>
              </a:defRPr>
            </a:pPr>
            <a:r>
              <a:rPr lang="en-US"/>
              <a:t>build </a:t>
            </a:r>
            <a:r>
              <a:t>confidence via </a:t>
            </a:r>
            <a:r>
              <a:rPr lang="en-US"/>
              <a:t>growth</a:t>
            </a:r>
            <a:r>
              <a:t> mindset</a:t>
            </a:r>
            <a:r>
              <a:rPr lang="en-US"/>
              <a:t> </a:t>
            </a:r>
            <a:endParaRPr/>
          </a:p>
          <a:p>
            <a:pPr marL="166370" indent="-166370">
              <a:buSzPct val="145000"/>
              <a:buChar char="•"/>
              <a:defRPr>
                <a:latin typeface="Gill Sans"/>
                <a:ea typeface="Gill Sans"/>
                <a:cs typeface="Gill Sans"/>
                <a:sym typeface="Gill Sans"/>
              </a:defRPr>
            </a:pPr>
            <a:r>
              <a:rPr lang="en-US"/>
              <a:t>student</a:t>
            </a:r>
            <a:r>
              <a:t> engagement techniques</a:t>
            </a:r>
          </a:p>
          <a:p>
            <a:pPr marL="166370" indent="-166370">
              <a:buSzPct val="145000"/>
              <a:buChar char="•"/>
              <a:defRPr>
                <a:latin typeface="Gill Sans"/>
                <a:ea typeface="Gill Sans"/>
                <a:cs typeface="Gill Sans"/>
                <a:sym typeface="Gill Sans"/>
              </a:defRPr>
            </a:pPr>
            <a:r>
              <a:rPr lang="en-US"/>
              <a:t>teachable moments</a:t>
            </a:r>
          </a:p>
          <a:p>
            <a:pPr marL="166370" indent="-166370">
              <a:buSzPct val="145000"/>
              <a:buChar char="•"/>
              <a:defRPr>
                <a:latin typeface="Gill Sans"/>
                <a:ea typeface="Gill Sans"/>
                <a:cs typeface="Gill Sans"/>
                <a:sym typeface="Gill Sans"/>
              </a:defRPr>
            </a:pPr>
            <a:r>
              <a:rPr lang="en-US"/>
              <a:t>facilitate and encourage involvement/engagement, critical thinking/problem solving, and move toward independence </a:t>
            </a:r>
          </a:p>
          <a:p>
            <a:pPr marL="166370" indent="-166370">
              <a:buSzPct val="145000"/>
              <a:buChar char="•"/>
              <a:defRPr>
                <a:latin typeface="Gill Sans"/>
                <a:ea typeface="Gill Sans"/>
                <a:cs typeface="Gill Sans"/>
                <a:sym typeface="Gill Sans"/>
              </a:defRPr>
            </a:pPr>
            <a:r>
              <a:rPr lang="en-US"/>
              <a:t>promote self-reflection</a:t>
            </a:r>
          </a:p>
          <a:p>
            <a:pPr marL="166370" indent="-166370">
              <a:buSzPct val="145000"/>
              <a:buChar char="•"/>
              <a:defRPr>
                <a:latin typeface="Gill Sans"/>
                <a:ea typeface="Gill Sans"/>
                <a:cs typeface="Gill Sans"/>
                <a:sym typeface="Gill Sans"/>
              </a:defRPr>
            </a:pPr>
            <a:r>
              <a:rPr lang="en-US"/>
              <a:t>empowerment</a:t>
            </a:r>
          </a:p>
          <a:p>
            <a:pPr marL="166370" indent="-166370">
              <a:buSzPct val="145000"/>
              <a:buChar char="•"/>
              <a:defRPr>
                <a:latin typeface="Gill Sans"/>
                <a:ea typeface="Gill Sans"/>
                <a:cs typeface="Gill Sans"/>
                <a:sym typeface="Gill Sans"/>
              </a:defRPr>
            </a:pPr>
            <a:endParaRPr lang="en-US"/>
          </a:p>
        </p:txBody>
      </p:sp>
      <p:sp>
        <p:nvSpPr>
          <p:cNvPr id="2" name="TextBox 1">
            <a:extLst>
              <a:ext uri="{FF2B5EF4-FFF2-40B4-BE49-F238E27FC236}">
                <a16:creationId xmlns:a16="http://schemas.microsoft.com/office/drawing/2014/main" id="{421CD641-3FFD-4FA8-B2EE-716E6342BB6D}"/>
              </a:ext>
            </a:extLst>
          </p:cNvPr>
          <p:cNvSpPr txBox="1"/>
          <p:nvPr/>
        </p:nvSpPr>
        <p:spPr>
          <a:xfrm>
            <a:off x="3882188" y="1819104"/>
            <a:ext cx="2179573" cy="68736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pPr algn="ctr"/>
            <a:r>
              <a:rPr lang="en-US" sz="1900" b="1">
                <a:solidFill>
                  <a:schemeClr val="accent6">
                    <a:lumMod val="50000"/>
                  </a:schemeClr>
                </a:solidFill>
                <a:latin typeface="Gill Sans"/>
              </a:rPr>
              <a:t>Intentional </a:t>
            </a:r>
          </a:p>
          <a:p>
            <a:pPr algn="ctr"/>
            <a:r>
              <a:rPr lang="en-US" sz="1900" b="1">
                <a:solidFill>
                  <a:schemeClr val="accent6">
                    <a:lumMod val="50000"/>
                  </a:schemeClr>
                </a:solidFill>
                <a:latin typeface="Gill Sans"/>
              </a:rPr>
              <a:t>leadership</a:t>
            </a:r>
            <a:endParaRPr lang="en-US" sz="1900" b="1" i="0" u="none" strike="noStrike" cap="none" spc="0" normalizeH="0" baseline="0">
              <a:ln>
                <a:noFill/>
              </a:ln>
              <a:solidFill>
                <a:schemeClr val="accent6">
                  <a:lumMod val="50000"/>
                </a:schemeClr>
              </a:solidFill>
              <a:effectLst/>
              <a:uFillTx/>
              <a:latin typeface="Gill Sans"/>
              <a:ea typeface="Helvetica"/>
              <a:cs typeface="Helvetica"/>
            </a:endParaRPr>
          </a:p>
        </p:txBody>
      </p:sp>
      <p:sp>
        <p:nvSpPr>
          <p:cNvPr id="3" name="TextBox 2">
            <a:extLst>
              <a:ext uri="{FF2B5EF4-FFF2-40B4-BE49-F238E27FC236}">
                <a16:creationId xmlns:a16="http://schemas.microsoft.com/office/drawing/2014/main" id="{BFF286D7-F836-4829-989A-E94DEFA1E9E8}"/>
              </a:ext>
            </a:extLst>
          </p:cNvPr>
          <p:cNvSpPr txBox="1"/>
          <p:nvPr/>
        </p:nvSpPr>
        <p:spPr>
          <a:xfrm>
            <a:off x="5801678" y="4963992"/>
            <a:ext cx="1946659" cy="68736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pPr algn="ctr"/>
            <a:r>
              <a:rPr lang="en-US" sz="1900" b="1">
                <a:solidFill>
                  <a:srgbClr val="FFC000"/>
                </a:solidFill>
                <a:latin typeface="Gill Sans"/>
              </a:rPr>
              <a:t>Promote student development</a:t>
            </a:r>
            <a:endParaRPr lang="en-US" sz="1900" b="1" i="0" u="none" strike="noStrike" cap="none" spc="0" normalizeH="0" baseline="0">
              <a:ln>
                <a:noFill/>
              </a:ln>
              <a:solidFill>
                <a:srgbClr val="FFC000"/>
              </a:solidFill>
              <a:effectLst/>
              <a:uFillTx/>
              <a:latin typeface="Gill Sans"/>
              <a:ea typeface="Helvetica"/>
              <a:cs typeface="Helvetica"/>
            </a:endParaRPr>
          </a:p>
        </p:txBody>
      </p:sp>
      <p:sp>
        <p:nvSpPr>
          <p:cNvPr id="4" name="TextBox 3">
            <a:extLst>
              <a:ext uri="{FF2B5EF4-FFF2-40B4-BE49-F238E27FC236}">
                <a16:creationId xmlns:a16="http://schemas.microsoft.com/office/drawing/2014/main" id="{1B75E93F-2B2C-4A71-8283-31950AF21379}"/>
              </a:ext>
            </a:extLst>
          </p:cNvPr>
          <p:cNvSpPr txBox="1"/>
          <p:nvPr/>
        </p:nvSpPr>
        <p:spPr>
          <a:xfrm>
            <a:off x="10349040" y="1077061"/>
            <a:ext cx="2551326" cy="176458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r>
              <a:rPr lang="en-US" b="1">
                <a:latin typeface="Gill Sans"/>
              </a:rPr>
              <a:t>Taking  responsibility for  personal growth:</a:t>
            </a:r>
          </a:p>
          <a:p>
            <a:pPr marL="171450" indent="-171450">
              <a:buSzPct val="175000"/>
              <a:buFont typeface="Arial"/>
              <a:buChar char="•"/>
            </a:pPr>
            <a:r>
              <a:rPr lang="en-US">
                <a:latin typeface="Gill Sans"/>
              </a:rPr>
              <a:t>professional development</a:t>
            </a:r>
          </a:p>
          <a:p>
            <a:pPr marL="171450" indent="-171450">
              <a:buSzPct val="175000"/>
              <a:buFont typeface="Arial"/>
              <a:buChar char="•"/>
            </a:pPr>
            <a:r>
              <a:rPr lang="en-US">
                <a:latin typeface="Gill Sans"/>
              </a:rPr>
              <a:t>involvement in professional organizations</a:t>
            </a:r>
          </a:p>
          <a:p>
            <a:pPr marL="171450" indent="-171450">
              <a:buSzPct val="175000"/>
              <a:buFont typeface="Arial"/>
              <a:buChar char="•"/>
            </a:pPr>
            <a:r>
              <a:rPr lang="en-US">
                <a:latin typeface="Gill Sans"/>
              </a:rPr>
              <a:t>growing  outside of comfort zone</a:t>
            </a:r>
          </a:p>
          <a:p>
            <a:pPr marL="171450" indent="-171450">
              <a:buSzPct val="175000"/>
              <a:buFont typeface="Arial"/>
              <a:buChar char="•"/>
            </a:pPr>
            <a:r>
              <a:rPr lang="en-US">
                <a:latin typeface="Gill Sans"/>
              </a:rPr>
              <a:t>encourage growth mindset</a:t>
            </a:r>
          </a:p>
          <a:p>
            <a:pPr marL="171450" indent="-171450">
              <a:buSzPct val="175000"/>
              <a:buFont typeface="Arial"/>
              <a:buChar char="•"/>
            </a:pPr>
            <a:r>
              <a:rPr lang="en-US">
                <a:latin typeface="Gill Sans"/>
              </a:rPr>
              <a:t>initiative for proactive learning</a:t>
            </a:r>
          </a:p>
          <a:p>
            <a:pPr marL="171450" indent="-171450">
              <a:buSzPct val="175000"/>
              <a:buFont typeface="Arial"/>
              <a:buChar char="•"/>
            </a:pPr>
            <a:r>
              <a:rPr lang="en-US">
                <a:latin typeface="Gill Sans"/>
              </a:rPr>
              <a:t>role as life-long learner</a:t>
            </a:r>
          </a:p>
        </p:txBody>
      </p:sp>
      <p:sp>
        <p:nvSpPr>
          <p:cNvPr id="5" name="TextBox 4">
            <a:extLst>
              <a:ext uri="{FF2B5EF4-FFF2-40B4-BE49-F238E27FC236}">
                <a16:creationId xmlns:a16="http://schemas.microsoft.com/office/drawing/2014/main" id="{6E39158F-3E99-4405-BA2E-E84CCF707AE5}"/>
              </a:ext>
            </a:extLst>
          </p:cNvPr>
          <p:cNvSpPr txBox="1"/>
          <p:nvPr/>
        </p:nvSpPr>
        <p:spPr>
          <a:xfrm>
            <a:off x="7092805" y="1767034"/>
            <a:ext cx="2743200" cy="68736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pPr algn="ctr"/>
            <a:r>
              <a:rPr lang="en-US" sz="1900" b="1">
                <a:solidFill>
                  <a:srgbClr val="C00000"/>
                </a:solidFill>
                <a:latin typeface="Gill Sans"/>
              </a:rPr>
              <a:t>Inspire personal and professional growth</a:t>
            </a:r>
            <a:endParaRPr lang="en-US" sz="1900" b="1" i="0" u="none" strike="noStrike" cap="none" spc="0" normalizeH="0" baseline="0">
              <a:ln>
                <a:noFill/>
              </a:ln>
              <a:solidFill>
                <a:srgbClr val="C00000"/>
              </a:solidFill>
              <a:effectLst/>
              <a:uFillTx/>
              <a:latin typeface="Gill Sans"/>
              <a:ea typeface="Helvetica"/>
              <a:cs typeface="Helvetica"/>
            </a:endParaRPr>
          </a:p>
        </p:txBody>
      </p:sp>
      <p:sp>
        <p:nvSpPr>
          <p:cNvPr id="6" name="TextBox 5">
            <a:extLst>
              <a:ext uri="{FF2B5EF4-FFF2-40B4-BE49-F238E27FC236}">
                <a16:creationId xmlns:a16="http://schemas.microsoft.com/office/drawing/2014/main" id="{26B8D248-F979-4696-AA93-9B16CAD1D3FB}"/>
              </a:ext>
            </a:extLst>
          </p:cNvPr>
          <p:cNvSpPr txBox="1"/>
          <p:nvPr/>
        </p:nvSpPr>
        <p:spPr>
          <a:xfrm>
            <a:off x="10331960" y="3191223"/>
            <a:ext cx="2466050" cy="19492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r>
              <a:rPr lang="en-US" b="1">
                <a:latin typeface="Gill Sans"/>
              </a:rPr>
              <a:t>Reflection on own behaviors: </a:t>
            </a:r>
          </a:p>
          <a:p>
            <a:pPr marL="171450" indent="-171450">
              <a:buSzPct val="175000"/>
              <a:buFont typeface="Arial"/>
              <a:buChar char="•"/>
            </a:pPr>
            <a:r>
              <a:rPr lang="en-US">
                <a:latin typeface="Gill Sans"/>
              </a:rPr>
              <a:t>student’s perception/feedback</a:t>
            </a:r>
          </a:p>
          <a:p>
            <a:pPr marL="171450" indent="-171450">
              <a:buSzPct val="175000"/>
              <a:buFont typeface="Arial"/>
              <a:buChar char="•"/>
            </a:pPr>
            <a:r>
              <a:rPr lang="en-US">
                <a:latin typeface="Gill Sans"/>
              </a:rPr>
              <a:t>colleague perceptions/feedback</a:t>
            </a:r>
          </a:p>
          <a:p>
            <a:pPr marL="171450" indent="-171450">
              <a:buSzPct val="175000"/>
              <a:buFont typeface="Arial"/>
              <a:buChar char="•"/>
            </a:pPr>
            <a:r>
              <a:rPr lang="en-US">
                <a:latin typeface="Gill Sans"/>
              </a:rPr>
              <a:t>ownership of biases and identities</a:t>
            </a:r>
          </a:p>
          <a:p>
            <a:pPr marL="171450" indent="-171450">
              <a:buSzPct val="175000"/>
              <a:buFont typeface="Arial"/>
              <a:buChar char="•"/>
            </a:pPr>
            <a:r>
              <a:rPr lang="en-US">
                <a:latin typeface="Gill Sans"/>
              </a:rPr>
              <a:t>positionality and privilege</a:t>
            </a:r>
          </a:p>
          <a:p>
            <a:pPr marL="171450" indent="-171450">
              <a:buSzPct val="175000"/>
              <a:buFont typeface="Arial"/>
              <a:buChar char="•"/>
            </a:pPr>
            <a:r>
              <a:rPr lang="en-US">
                <a:latin typeface="Gill Sans"/>
              </a:rPr>
              <a:t>own vs other’s experiences with the world (e.g. people with disabilities, LGBTQ+, people from different racial/ethnic/linguistic backgrounds)</a:t>
            </a:r>
          </a:p>
        </p:txBody>
      </p:sp>
      <p:sp>
        <p:nvSpPr>
          <p:cNvPr id="7" name="TextBox 6">
            <a:extLst>
              <a:ext uri="{FF2B5EF4-FFF2-40B4-BE49-F238E27FC236}">
                <a16:creationId xmlns:a16="http://schemas.microsoft.com/office/drawing/2014/main" id="{C5A274ED-D140-4A74-8D9F-125709B84DE1}"/>
              </a:ext>
            </a:extLst>
          </p:cNvPr>
          <p:cNvSpPr txBox="1"/>
          <p:nvPr/>
        </p:nvSpPr>
        <p:spPr>
          <a:xfrm>
            <a:off x="338159" y="4582606"/>
            <a:ext cx="2743200" cy="21339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r>
              <a:rPr lang="en-US" b="1">
                <a:latin typeface="Gill Sans"/>
              </a:rPr>
              <a:t>Choose roles </a:t>
            </a:r>
            <a:r>
              <a:rPr kumimoji="0" lang="en-US" sz="1200" b="1" i="0" u="none" strike="noStrike" cap="none" spc="0" normalizeH="0" baseline="0">
                <a:ln>
                  <a:noFill/>
                </a:ln>
                <a:effectLst/>
                <a:uFillTx/>
                <a:latin typeface="Gill Sans"/>
                <a:sym typeface="Helvetica"/>
              </a:rPr>
              <a:t>to </a:t>
            </a:r>
            <a:r>
              <a:rPr lang="en-US" b="1">
                <a:latin typeface="Gill Sans"/>
              </a:rPr>
              <a:t>support leadership and mentoring:</a:t>
            </a:r>
            <a:endParaRPr lang="en-US">
              <a:latin typeface="Gill Sans"/>
            </a:endParaRPr>
          </a:p>
          <a:p>
            <a:pPr marL="166370" indent="-166370">
              <a:buSzPct val="145000"/>
              <a:buChar char="•"/>
              <a:tabLst>
                <a:tab pos="139700" algn="l"/>
                <a:tab pos="457200" algn="l"/>
              </a:tabLst>
              <a:defRPr>
                <a:latin typeface="Gill Sans"/>
                <a:ea typeface="Gill Sans"/>
                <a:cs typeface="Gill Sans"/>
                <a:sym typeface="Gill Sans"/>
              </a:defRPr>
            </a:pPr>
            <a:r>
              <a:rPr lang="en-US"/>
              <a:t>resource</a:t>
            </a:r>
          </a:p>
          <a:p>
            <a:pPr marL="166370" indent="-166370">
              <a:buSzPct val="145000"/>
              <a:buChar char="•"/>
              <a:tabLst>
                <a:tab pos="139700" algn="l"/>
                <a:tab pos="457200" algn="l"/>
              </a:tabLst>
              <a:defRPr>
                <a:latin typeface="Gill Sans"/>
                <a:ea typeface="Gill Sans"/>
                <a:cs typeface="Gill Sans"/>
                <a:sym typeface="Gill Sans"/>
              </a:defRPr>
            </a:pPr>
            <a:r>
              <a:rPr lang="en-US"/>
              <a:t>advisor</a:t>
            </a:r>
          </a:p>
          <a:p>
            <a:pPr marL="166370" indent="-166370">
              <a:buSzPct val="145000"/>
              <a:buChar char="•"/>
              <a:tabLst>
                <a:tab pos="139700" algn="l"/>
                <a:tab pos="457200" algn="l"/>
              </a:tabLst>
              <a:defRPr>
                <a:latin typeface="Gill Sans"/>
                <a:ea typeface="Gill Sans"/>
                <a:cs typeface="Gill Sans"/>
                <a:sym typeface="Gill Sans"/>
              </a:defRPr>
            </a:pPr>
            <a:r>
              <a:rPr lang="en-US"/>
              <a:t>mentor </a:t>
            </a:r>
          </a:p>
          <a:p>
            <a:pPr marL="166370" indent="-166370">
              <a:buSzPct val="145000"/>
              <a:buChar char="•"/>
              <a:tabLst>
                <a:tab pos="139700" algn="l"/>
                <a:tab pos="457200" algn="l"/>
              </a:tabLst>
              <a:defRPr>
                <a:latin typeface="Gill Sans"/>
                <a:ea typeface="Gill Sans"/>
                <a:cs typeface="Gill Sans"/>
                <a:sym typeface="Gill Sans"/>
              </a:defRPr>
            </a:pPr>
            <a:r>
              <a:rPr lang="en-US"/>
              <a:t>coach</a:t>
            </a:r>
          </a:p>
          <a:p>
            <a:pPr marL="166370" indent="-166370">
              <a:buSzPct val="145000"/>
              <a:buChar char="•"/>
              <a:tabLst>
                <a:tab pos="139700" algn="l"/>
                <a:tab pos="457200" algn="l"/>
              </a:tabLst>
              <a:defRPr>
                <a:latin typeface="Gill Sans"/>
                <a:ea typeface="Gill Sans"/>
                <a:cs typeface="Gill Sans"/>
                <a:sym typeface="Gill Sans"/>
              </a:defRPr>
            </a:pPr>
            <a:r>
              <a:rPr lang="en-US"/>
              <a:t>facilitator of student empowerment</a:t>
            </a:r>
          </a:p>
          <a:p>
            <a:pPr marL="166370" indent="-166370">
              <a:buSzPct val="145000"/>
              <a:buChar char="•"/>
              <a:tabLst>
                <a:tab pos="139700" algn="l"/>
                <a:tab pos="457200" algn="l"/>
              </a:tabLst>
              <a:defRPr>
                <a:latin typeface="Gill Sans"/>
                <a:ea typeface="Gill Sans"/>
                <a:cs typeface="Gill Sans"/>
                <a:sym typeface="Gill Sans"/>
              </a:defRPr>
            </a:pPr>
            <a:r>
              <a:rPr lang="en-US"/>
              <a:t>educator</a:t>
            </a:r>
          </a:p>
          <a:p>
            <a:pPr marL="166370" indent="-166370">
              <a:buSzPct val="145000"/>
              <a:buChar char="•"/>
              <a:tabLst>
                <a:tab pos="139700" algn="l"/>
                <a:tab pos="457200" algn="l"/>
              </a:tabLst>
              <a:defRPr>
                <a:latin typeface="Gill Sans"/>
                <a:ea typeface="Gill Sans"/>
                <a:cs typeface="Gill Sans"/>
                <a:sym typeface="Gill Sans"/>
              </a:defRPr>
            </a:pPr>
            <a:r>
              <a:rPr lang="en-US"/>
              <a:t>motivator</a:t>
            </a:r>
          </a:p>
          <a:p>
            <a:pPr marL="166370" indent="-166370">
              <a:buSzPct val="145000"/>
              <a:buChar char="•"/>
              <a:tabLst>
                <a:tab pos="139700" algn="l"/>
                <a:tab pos="457200" algn="l"/>
              </a:tabLst>
              <a:defRPr>
                <a:latin typeface="Gill Sans"/>
                <a:ea typeface="Gill Sans"/>
                <a:cs typeface="Gill Sans"/>
                <a:sym typeface="Gill Sans"/>
              </a:defRPr>
            </a:pPr>
            <a:r>
              <a:rPr lang="en-US"/>
              <a:t>advocate</a:t>
            </a:r>
          </a:p>
          <a:p>
            <a:pPr marL="0" marR="0" indent="0" algn="l" defTabSz="457200">
              <a:lnSpc>
                <a:spcPct val="100000"/>
              </a:lnSpc>
              <a:spcBef>
                <a:spcPts val="0"/>
              </a:spcBef>
              <a:spcAft>
                <a:spcPts val="0"/>
              </a:spcAft>
              <a:buClrTx/>
              <a:buSzTx/>
              <a:buFontTx/>
              <a:buNone/>
              <a:tabLst/>
            </a:pPr>
            <a:endParaRPr lang="en-US" sz="1200" b="0" i="0" u="none" strike="noStrike" cap="none" spc="0" normalizeH="0" baseline="0">
              <a:ln>
                <a:noFill/>
              </a:ln>
              <a:solidFill>
                <a:srgbClr val="000000"/>
              </a:solidFill>
              <a:effectLst/>
              <a:uFillTx/>
              <a:latin typeface="Helvetica"/>
              <a:ea typeface="Helvetica"/>
              <a:cs typeface="Helvetica"/>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Oval"/>
          <p:cNvSpPr/>
          <p:nvPr/>
        </p:nvSpPr>
        <p:spPr>
          <a:xfrm>
            <a:off x="3213001" y="838528"/>
            <a:ext cx="4069595" cy="3922057"/>
          </a:xfrm>
          <a:prstGeom prst="ellipse">
            <a:avLst/>
          </a:prstGeom>
          <a:ln w="25400">
            <a:solidFill>
              <a:srgbClr val="000000"/>
            </a:solidFill>
            <a:miter lim="400000"/>
          </a:ln>
        </p:spPr>
        <p:txBody>
          <a:bodyPr lIns="50800" tIns="50800" rIns="50800" bIns="50800" anchor="ctr"/>
          <a:lstStyle/>
          <a:p>
            <a:pPr algn="ctr" defTabSz="584200">
              <a:defRPr sz="2200">
                <a:solidFill>
                  <a:srgbClr val="FFFFFF"/>
                </a:solidFill>
                <a:latin typeface="+mn-lt"/>
                <a:ea typeface="+mn-ea"/>
                <a:cs typeface="+mn-cs"/>
                <a:sym typeface="Helvetica Neue Medium"/>
              </a:defRPr>
            </a:pPr>
            <a:endParaRPr/>
          </a:p>
        </p:txBody>
      </p:sp>
      <p:sp>
        <p:nvSpPr>
          <p:cNvPr id="184" name="Oval"/>
          <p:cNvSpPr/>
          <p:nvPr/>
        </p:nvSpPr>
        <p:spPr>
          <a:xfrm>
            <a:off x="6033987" y="838528"/>
            <a:ext cx="3949339" cy="3887658"/>
          </a:xfrm>
          <a:prstGeom prst="ellipse">
            <a:avLst/>
          </a:prstGeom>
          <a:ln w="25400">
            <a:solidFill>
              <a:srgbClr val="000000"/>
            </a:solidFill>
            <a:miter lim="400000"/>
          </a:ln>
        </p:spPr>
        <p:txBody>
          <a:bodyPr lIns="50800" tIns="50800" rIns="50800" bIns="50800" anchor="ctr"/>
          <a:lstStyle/>
          <a:p>
            <a:pPr algn="ctr" defTabSz="584200">
              <a:defRPr sz="2200">
                <a:solidFill>
                  <a:srgbClr val="FFFFFF"/>
                </a:solidFill>
                <a:latin typeface="+mn-lt"/>
                <a:ea typeface="+mn-ea"/>
                <a:cs typeface="+mn-cs"/>
                <a:sym typeface="Helvetica Neue Medium"/>
              </a:defRPr>
            </a:pPr>
            <a:endParaRPr/>
          </a:p>
        </p:txBody>
      </p:sp>
      <p:sp>
        <p:nvSpPr>
          <p:cNvPr id="185" name="Oval"/>
          <p:cNvSpPr/>
          <p:nvPr/>
        </p:nvSpPr>
        <p:spPr>
          <a:xfrm>
            <a:off x="4695969" y="2361103"/>
            <a:ext cx="3949339" cy="3761668"/>
          </a:xfrm>
          <a:prstGeom prst="ellipse">
            <a:avLst/>
          </a:prstGeom>
          <a:ln w="254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ctr" defTabSz="584200">
              <a:defRPr sz="2400" b="1">
                <a:latin typeface="Helvetica Neue"/>
                <a:ea typeface="Helvetica Neue"/>
                <a:cs typeface="Helvetica Neue"/>
                <a:sym typeface="Helvetica Neue"/>
              </a:defRPr>
            </a:lvl1pPr>
          </a:lstStyle>
          <a:p>
            <a:r>
              <a:t> </a:t>
            </a:r>
          </a:p>
        </p:txBody>
      </p:sp>
      <p:sp>
        <p:nvSpPr>
          <p:cNvPr id="186" name="Effective,…"/>
          <p:cNvSpPr txBox="1"/>
          <p:nvPr/>
        </p:nvSpPr>
        <p:spPr>
          <a:xfrm>
            <a:off x="5803063" y="2616215"/>
            <a:ext cx="1735149" cy="7489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defTabSz="584200">
              <a:defRPr sz="1900" b="1">
                <a:latin typeface="Gill Sans"/>
                <a:ea typeface="Gill Sans"/>
                <a:cs typeface="Gill Sans"/>
                <a:sym typeface="Gill Sans"/>
              </a:defRPr>
            </a:pPr>
            <a:r>
              <a:rPr sz="1400"/>
              <a:t>Effective,</a:t>
            </a:r>
          </a:p>
          <a:p>
            <a:pPr algn="ctr" defTabSz="584200">
              <a:defRPr sz="1900" b="1">
                <a:latin typeface="Gill Sans"/>
                <a:ea typeface="Gill Sans"/>
                <a:cs typeface="Gill Sans"/>
                <a:sym typeface="Gill Sans"/>
              </a:defRPr>
            </a:pPr>
            <a:r>
              <a:rPr sz="1400"/>
              <a:t>inclusive </a:t>
            </a:r>
            <a:endParaRPr lang="en-US" sz="1400"/>
          </a:p>
          <a:p>
            <a:pPr algn="ctr" defTabSz="584200">
              <a:defRPr sz="1900" b="1">
                <a:latin typeface="Gill Sans"/>
                <a:ea typeface="Gill Sans"/>
                <a:cs typeface="Gill Sans"/>
                <a:sym typeface="Gill Sans"/>
              </a:defRPr>
            </a:pPr>
            <a:r>
              <a:rPr lang="en-US" sz="1400"/>
              <a:t>service  </a:t>
            </a:r>
            <a:endParaRPr sz="1400"/>
          </a:p>
        </p:txBody>
      </p:sp>
      <p:sp>
        <p:nvSpPr>
          <p:cNvPr id="187" name="Interactions, discussions, awareness of students’ experiences…"/>
          <p:cNvSpPr txBox="1"/>
          <p:nvPr/>
        </p:nvSpPr>
        <p:spPr>
          <a:xfrm>
            <a:off x="6956665" y="1121129"/>
            <a:ext cx="2443822" cy="13336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lgn="ctr" defTabSz="584200">
              <a:defRPr sz="1600" b="1">
                <a:solidFill>
                  <a:schemeClr val="accent5">
                    <a:lumOff val="-29866"/>
                  </a:schemeClr>
                </a:solidFill>
                <a:latin typeface="Gill Sans"/>
                <a:ea typeface="Gill Sans"/>
                <a:cs typeface="Gill Sans"/>
                <a:sym typeface="Gill Sans"/>
              </a:defRPr>
            </a:pPr>
            <a:r>
              <a:t>Interactions, discussions, awareness of students’ experiences </a:t>
            </a:r>
          </a:p>
          <a:p>
            <a:pPr algn="ctr" defTabSz="584200">
              <a:defRPr sz="1600" b="1">
                <a:solidFill>
                  <a:schemeClr val="accent5">
                    <a:lumOff val="-29866"/>
                  </a:schemeClr>
                </a:solidFill>
                <a:latin typeface="Gill Sans"/>
                <a:ea typeface="Gill Sans"/>
                <a:cs typeface="Gill Sans"/>
                <a:sym typeface="Gill Sans"/>
              </a:defRPr>
            </a:pPr>
            <a:r>
              <a:t>sociopolitical consciousness </a:t>
            </a:r>
          </a:p>
        </p:txBody>
      </p:sp>
      <p:sp>
        <p:nvSpPr>
          <p:cNvPr id="188" name="Campus climate"/>
          <p:cNvSpPr txBox="1"/>
          <p:nvPr/>
        </p:nvSpPr>
        <p:spPr>
          <a:xfrm>
            <a:off x="3916449" y="1753611"/>
            <a:ext cx="1896827" cy="6873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584200">
              <a:defRPr sz="1900" b="1">
                <a:solidFill>
                  <a:schemeClr val="accent6">
                    <a:hueOff val="-146070"/>
                    <a:satOff val="-10048"/>
                    <a:lumOff val="-30626"/>
                  </a:schemeClr>
                </a:solidFill>
                <a:latin typeface="Gill Sans"/>
                <a:ea typeface="Gill Sans"/>
                <a:cs typeface="Gill Sans"/>
                <a:sym typeface="Gill Sans"/>
              </a:defRPr>
            </a:lvl1pPr>
          </a:lstStyle>
          <a:p>
            <a:r>
              <a:t>Campus</a:t>
            </a:r>
            <a:endParaRPr lang="en-US"/>
          </a:p>
          <a:p>
            <a:r>
              <a:t> climate</a:t>
            </a:r>
          </a:p>
        </p:txBody>
      </p:sp>
      <p:sp>
        <p:nvSpPr>
          <p:cNvPr id="189" name="Climate and its impact on student learning"/>
          <p:cNvSpPr txBox="1"/>
          <p:nvPr/>
        </p:nvSpPr>
        <p:spPr>
          <a:xfrm>
            <a:off x="5609416" y="4726186"/>
            <a:ext cx="2122446" cy="88742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defTabSz="584200">
              <a:defRPr sz="1700" b="1">
                <a:solidFill>
                  <a:schemeClr val="accent3">
                    <a:hueOff val="362282"/>
                    <a:satOff val="31803"/>
                    <a:lumOff val="-18242"/>
                  </a:schemeClr>
                </a:solidFill>
                <a:latin typeface="Gill Sans"/>
                <a:ea typeface="Gill Sans"/>
                <a:cs typeface="Gill Sans"/>
                <a:sym typeface="Gill Sans"/>
              </a:defRPr>
            </a:pPr>
            <a:r>
              <a:rPr>
                <a:solidFill>
                  <a:schemeClr val="accent4">
                    <a:hueOff val="-1081314"/>
                    <a:satOff val="4338"/>
                    <a:lumOff val="-8931"/>
                  </a:schemeClr>
                </a:solidFill>
              </a:rPr>
              <a:t>Climate</a:t>
            </a:r>
            <a:r>
              <a:rPr lang="en-US">
                <a:solidFill>
                  <a:schemeClr val="accent4">
                    <a:hueOff val="-1081314"/>
                    <a:satOff val="4338"/>
                    <a:lumOff val="-8931"/>
                  </a:schemeClr>
                </a:solidFill>
              </a:rPr>
              <a:t> </a:t>
            </a:r>
            <a:r>
              <a:rPr>
                <a:solidFill>
                  <a:schemeClr val="accent4">
                    <a:hueOff val="-1081314"/>
                    <a:satOff val="4338"/>
                    <a:lumOff val="-8931"/>
                  </a:schemeClr>
                </a:solidFill>
              </a:rPr>
              <a:t>impact on student learning</a:t>
            </a:r>
            <a:r>
              <a:rPr lang="en-US">
                <a:solidFill>
                  <a:schemeClr val="accent4">
                    <a:hueOff val="-1081314"/>
                    <a:satOff val="4338"/>
                    <a:lumOff val="-8931"/>
                  </a:schemeClr>
                </a:solidFill>
              </a:rPr>
              <a:t> and engagement </a:t>
            </a:r>
          </a:p>
        </p:txBody>
      </p:sp>
      <p:sp>
        <p:nvSpPr>
          <p:cNvPr id="190" name="Recognize factors that impact course climate:…"/>
          <p:cNvSpPr txBox="1"/>
          <p:nvPr/>
        </p:nvSpPr>
        <p:spPr>
          <a:xfrm>
            <a:off x="4059317" y="6491457"/>
            <a:ext cx="3914380" cy="23185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defRPr b="1">
                <a:latin typeface="Gill Sans"/>
                <a:ea typeface="Gill Sans"/>
                <a:cs typeface="Gill Sans"/>
                <a:sym typeface="Gill Sans"/>
              </a:defRPr>
            </a:pPr>
            <a:r>
              <a:t>Recognize factors that impact </a:t>
            </a:r>
            <a:r>
              <a:rPr lang="en-US"/>
              <a:t>campus climate</a:t>
            </a:r>
            <a:r>
              <a:t>:</a:t>
            </a:r>
          </a:p>
          <a:p>
            <a:pPr marL="166370" indent="-166370">
              <a:buSzPct val="145000"/>
              <a:buChar char="•"/>
              <a:tabLst>
                <a:tab pos="139700" algn="l"/>
                <a:tab pos="457200" algn="l"/>
              </a:tabLst>
              <a:defRPr>
                <a:latin typeface="Gill Sans"/>
                <a:ea typeface="Gill Sans"/>
                <a:cs typeface="Gill Sans"/>
                <a:sym typeface="Gill Sans"/>
              </a:defRPr>
            </a:pPr>
            <a:r>
              <a:t>quality of staff-student and student-student interactions</a:t>
            </a:r>
          </a:p>
          <a:p>
            <a:pPr marL="166370" indent="-166370">
              <a:buSzPct val="145000"/>
              <a:buChar char="•"/>
              <a:tabLst>
                <a:tab pos="139700" algn="l"/>
                <a:tab pos="457200" algn="l"/>
              </a:tabLst>
              <a:defRPr>
                <a:latin typeface="Gill Sans"/>
                <a:ea typeface="Gill Sans"/>
                <a:cs typeface="Gill Sans"/>
                <a:sym typeface="Gill Sans"/>
              </a:defRPr>
            </a:pPr>
            <a:r>
              <a:rPr lang="en-US"/>
              <a:t>recognizing and supporting individual cultural wealth </a:t>
            </a:r>
          </a:p>
          <a:p>
            <a:pPr marL="166370" indent="-166370">
              <a:buSzPct val="145000"/>
              <a:buChar char="•"/>
              <a:tabLst>
                <a:tab pos="139700" algn="l"/>
                <a:tab pos="457200" algn="l"/>
              </a:tabLst>
              <a:defRPr>
                <a:latin typeface="Gill Sans"/>
                <a:ea typeface="Gill Sans"/>
                <a:cs typeface="Gill Sans"/>
                <a:sym typeface="Gill Sans"/>
              </a:defRPr>
            </a:pPr>
            <a:r>
              <a:rPr lang="en-US"/>
              <a:t>encouraging</a:t>
            </a:r>
            <a:r>
              <a:t> vs. punitive tone for communication</a:t>
            </a:r>
          </a:p>
          <a:p>
            <a:pPr marL="166370" indent="-166370">
              <a:buSzPct val="145000"/>
              <a:buChar char="•"/>
              <a:tabLst>
                <a:tab pos="139700" algn="l"/>
                <a:tab pos="457200" algn="l"/>
              </a:tabLst>
              <a:defRPr>
                <a:latin typeface="Gill Sans"/>
                <a:ea typeface="Gill Sans"/>
                <a:cs typeface="Gill Sans"/>
                <a:sym typeface="Gill Sans"/>
              </a:defRPr>
            </a:pPr>
            <a:r>
              <a:t>impact of tone on student willingness to seek help/support</a:t>
            </a:r>
          </a:p>
          <a:p>
            <a:pPr marL="166370" indent="-166370">
              <a:buSzPct val="145000"/>
              <a:buChar char="•"/>
              <a:tabLst>
                <a:tab pos="139700" algn="l"/>
                <a:tab pos="457200" algn="l"/>
              </a:tabLst>
              <a:defRPr>
                <a:latin typeface="Gill Sans"/>
                <a:ea typeface="Gill Sans"/>
                <a:cs typeface="Gill Sans"/>
                <a:sym typeface="Gill Sans"/>
              </a:defRPr>
            </a:pPr>
            <a:r>
              <a:t>stereotype/stereotype threat</a:t>
            </a:r>
          </a:p>
          <a:p>
            <a:pPr marL="166370" indent="-166370">
              <a:buSzPct val="145000"/>
              <a:buChar char="•"/>
              <a:tabLst>
                <a:tab pos="139700" algn="l"/>
                <a:tab pos="457200" algn="l"/>
              </a:tabLst>
              <a:defRPr>
                <a:latin typeface="Gill Sans"/>
                <a:ea typeface="Gill Sans"/>
                <a:cs typeface="Gill Sans"/>
                <a:sym typeface="Gill Sans"/>
              </a:defRPr>
            </a:pPr>
            <a:r>
              <a:t>microaggressions</a:t>
            </a:r>
          </a:p>
          <a:p>
            <a:pPr marL="166370" indent="-166370">
              <a:buSzPct val="145000"/>
              <a:buChar char="•"/>
              <a:tabLst>
                <a:tab pos="139700" algn="l"/>
                <a:tab pos="457200" algn="l"/>
              </a:tabLst>
              <a:defRPr>
                <a:latin typeface="Gill Sans"/>
                <a:ea typeface="Gill Sans"/>
                <a:cs typeface="Gill Sans"/>
                <a:sym typeface="Gill Sans"/>
              </a:defRPr>
            </a:pPr>
            <a:r>
              <a:t>sense of belonging</a:t>
            </a:r>
          </a:p>
          <a:p>
            <a:pPr marL="166370" indent="-166370">
              <a:buSzPct val="145000"/>
              <a:buChar char="•"/>
              <a:tabLst>
                <a:tab pos="139700" algn="l"/>
                <a:tab pos="457200" algn="l"/>
              </a:tabLst>
              <a:defRPr>
                <a:latin typeface="Gill Sans"/>
                <a:ea typeface="Gill Sans"/>
                <a:cs typeface="Gill Sans"/>
                <a:sym typeface="Gill Sans"/>
              </a:defRPr>
            </a:pPr>
            <a:r>
              <a:t>students intellectual and social-developmental level</a:t>
            </a:r>
          </a:p>
          <a:p>
            <a:pPr marL="166370" indent="-166370">
              <a:buSzPct val="145000"/>
              <a:buChar char="•"/>
              <a:tabLst>
                <a:tab pos="139700" algn="l"/>
                <a:tab pos="457200" algn="l"/>
              </a:tabLst>
              <a:defRPr>
                <a:latin typeface="Gill Sans"/>
                <a:ea typeface="Gill Sans"/>
                <a:cs typeface="Gill Sans"/>
                <a:sym typeface="Gill Sans"/>
              </a:defRPr>
            </a:pPr>
            <a:r>
              <a:t>students’ prior experiences</a:t>
            </a:r>
          </a:p>
          <a:p>
            <a:pPr marL="166370" indent="-166370">
              <a:buSzPct val="145000"/>
              <a:buChar char="•"/>
              <a:tabLst>
                <a:tab pos="139700" algn="l"/>
                <a:tab pos="457200" algn="l"/>
              </a:tabLst>
              <a:defRPr>
                <a:latin typeface="Gill Sans"/>
                <a:ea typeface="Gill Sans"/>
                <a:cs typeface="Gill Sans"/>
                <a:sym typeface="Gill Sans"/>
              </a:defRPr>
            </a:pPr>
            <a:r>
              <a:t>ability to learn from mistakes</a:t>
            </a:r>
          </a:p>
        </p:txBody>
      </p:sp>
      <p:sp>
        <p:nvSpPr>
          <p:cNvPr id="191" name="Climate and Culture"/>
          <p:cNvSpPr txBox="1"/>
          <p:nvPr/>
        </p:nvSpPr>
        <p:spPr>
          <a:xfrm>
            <a:off x="4342269" y="229744"/>
            <a:ext cx="4656736" cy="4610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defTabSz="584200">
              <a:defRPr sz="2400" b="1">
                <a:latin typeface="Gill Sans"/>
                <a:ea typeface="Gill Sans"/>
                <a:cs typeface="Gill Sans"/>
                <a:sym typeface="Gill Sans"/>
              </a:defRPr>
            </a:lvl1pPr>
          </a:lstStyle>
          <a:p>
            <a:r>
              <a:t>Climate and Culture</a:t>
            </a:r>
          </a:p>
        </p:txBody>
      </p:sp>
      <p:sp>
        <p:nvSpPr>
          <p:cNvPr id="192" name="The dimension of Climate and Culture can be described as follows:"/>
          <p:cNvSpPr txBox="1"/>
          <p:nvPr/>
        </p:nvSpPr>
        <p:spPr>
          <a:xfrm>
            <a:off x="8481042" y="6949806"/>
            <a:ext cx="4218931" cy="2472472"/>
          </a:xfrm>
          <a:prstGeom prst="rect">
            <a:avLst/>
          </a:prstGeom>
          <a:solidFill>
            <a:schemeClr val="accent5">
              <a:hueOff val="-82419"/>
              <a:satOff val="-9513"/>
              <a:lumOff val="-16343"/>
              <a:alpha val="67665"/>
            </a:schemeClr>
          </a:solidFill>
          <a:ln w="12700">
            <a:solidFill>
              <a:srgbClr val="000000">
                <a:alpha val="67665"/>
              </a:srgbClr>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defTabSz="584200">
              <a:defRPr>
                <a:latin typeface="Gill Sans"/>
                <a:ea typeface="Gill Sans"/>
                <a:cs typeface="Gill Sans"/>
                <a:sym typeface="Gill Sans"/>
              </a:defRPr>
            </a:pPr>
            <a:r>
              <a:rPr sz="1400"/>
              <a:t>The dimension of</a:t>
            </a:r>
            <a:r>
              <a:rPr sz="1400" b="1"/>
              <a:t> Climate and Culture</a:t>
            </a:r>
            <a:r>
              <a:rPr sz="1400"/>
              <a:t> can be described as follows:</a:t>
            </a:r>
            <a:r>
              <a:rPr lang="en-US" sz="1400"/>
              <a:t> </a:t>
            </a:r>
            <a:endParaRPr lang="en-US"/>
          </a:p>
          <a:p>
            <a:pPr algn="ctr" defTabSz="584200">
              <a:defRPr>
                <a:latin typeface="Gill Sans"/>
                <a:ea typeface="Gill Sans"/>
                <a:cs typeface="Gill Sans"/>
                <a:sym typeface="Gill Sans"/>
              </a:defRPr>
            </a:pPr>
            <a:r>
              <a:rPr lang="en-US" sz="1400"/>
              <a:t>Campus climate is reflected in the physical, social, </a:t>
            </a:r>
          </a:p>
          <a:p>
            <a:pPr algn="ctr" defTabSz="584200">
              <a:defRPr>
                <a:latin typeface="Gill Sans"/>
                <a:ea typeface="Gill Sans"/>
                <a:cs typeface="Gill Sans"/>
                <a:sym typeface="Gill Sans"/>
              </a:defRPr>
            </a:pPr>
            <a:r>
              <a:rPr lang="en-US" sz="1400"/>
              <a:t>and emotional spaces where students learn and grow.  Appreciation and understanding of differences allow staff to foster a positive climate through the intentional development of a supportive </a:t>
            </a:r>
          </a:p>
          <a:p>
            <a:pPr algn="ctr" defTabSz="584200">
              <a:defRPr>
                <a:latin typeface="Gill Sans"/>
                <a:ea typeface="Gill Sans"/>
                <a:cs typeface="Gill Sans"/>
                <a:sym typeface="Gill Sans"/>
              </a:defRPr>
            </a:pPr>
            <a:r>
              <a:rPr lang="en-US" sz="1400"/>
              <a:t>culture for all students through the application </a:t>
            </a:r>
            <a:endParaRPr lang="en-US"/>
          </a:p>
          <a:p>
            <a:pPr algn="ctr" defTabSz="584200">
              <a:defRPr>
                <a:latin typeface="Gill Sans"/>
                <a:ea typeface="Gill Sans"/>
                <a:cs typeface="Gill Sans"/>
                <a:sym typeface="Gill Sans"/>
              </a:defRPr>
            </a:pPr>
            <a:r>
              <a:rPr lang="en-US" sz="1400"/>
              <a:t>of practices  that support and encourage student engagement, development, and success.  </a:t>
            </a:r>
            <a:endParaRPr lang="en-US"/>
          </a:p>
          <a:p>
            <a:pPr algn="ctr" defTabSz="584200">
              <a:defRPr>
                <a:latin typeface="Gill Sans"/>
                <a:ea typeface="Gill Sans"/>
                <a:cs typeface="Gill Sans"/>
                <a:sym typeface="Gill Sans"/>
              </a:defRPr>
            </a:pPr>
            <a:endParaRPr lang="en-US" sz="1400"/>
          </a:p>
        </p:txBody>
      </p:sp>
      <p:sp>
        <p:nvSpPr>
          <p:cNvPr id="193" name="Practice behaviors that improve climate:…"/>
          <p:cNvSpPr txBox="1"/>
          <p:nvPr/>
        </p:nvSpPr>
        <p:spPr>
          <a:xfrm>
            <a:off x="210282" y="1548605"/>
            <a:ext cx="2598890" cy="30572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defRPr b="1">
                <a:latin typeface="Gill Sans"/>
                <a:ea typeface="Gill Sans"/>
                <a:cs typeface="Gill Sans"/>
                <a:sym typeface="Gill Sans"/>
              </a:defRPr>
            </a:pPr>
            <a:r>
              <a:t>Practice behaviors that improve climate:</a:t>
            </a:r>
          </a:p>
          <a:p>
            <a:pPr marL="166370" indent="-166370">
              <a:buSzPct val="145000"/>
              <a:buChar char="•"/>
              <a:defRPr>
                <a:latin typeface="Gill Sans"/>
                <a:ea typeface="Gill Sans"/>
                <a:cs typeface="Gill Sans"/>
                <a:sym typeface="Gill Sans"/>
              </a:defRPr>
            </a:pPr>
            <a:r>
              <a:rPr lang="en-US"/>
              <a:t>inward and outward reflection</a:t>
            </a:r>
          </a:p>
          <a:p>
            <a:pPr marL="166370" indent="-166370">
              <a:buSzPct val="145000"/>
              <a:buChar char="•"/>
              <a:defRPr>
                <a:latin typeface="Gill Sans"/>
                <a:ea typeface="Gill Sans"/>
                <a:cs typeface="Gill Sans"/>
                <a:sym typeface="Gill Sans"/>
              </a:defRPr>
            </a:pPr>
            <a:r>
              <a:t>implicit bias training</a:t>
            </a:r>
          </a:p>
          <a:p>
            <a:pPr marL="166370" indent="-166370">
              <a:buSzPct val="145000"/>
              <a:buChar char="•"/>
              <a:defRPr>
                <a:latin typeface="Gill Sans"/>
                <a:ea typeface="Gill Sans"/>
                <a:cs typeface="Gill Sans"/>
                <a:sym typeface="Gill Sans"/>
              </a:defRPr>
            </a:pPr>
            <a:r>
              <a:t>avoidance of inflammatory language</a:t>
            </a:r>
          </a:p>
          <a:p>
            <a:pPr marL="166370" indent="-166370">
              <a:buSzPct val="145000"/>
              <a:buChar char="•"/>
              <a:defRPr>
                <a:latin typeface="Gill Sans"/>
                <a:ea typeface="Gill Sans"/>
                <a:cs typeface="Gill Sans"/>
                <a:sym typeface="Gill Sans"/>
              </a:defRPr>
            </a:pPr>
            <a:r>
              <a:t>awareness of privilege and power distribution</a:t>
            </a:r>
          </a:p>
          <a:p>
            <a:pPr marL="166370" indent="-166370">
              <a:buSzPct val="145000"/>
              <a:buChar char="•"/>
              <a:defRPr>
                <a:latin typeface="Gill Sans"/>
                <a:ea typeface="Gill Sans"/>
                <a:cs typeface="Gill Sans"/>
                <a:sym typeface="Gill Sans"/>
              </a:defRPr>
            </a:pPr>
            <a:r>
              <a:rPr lang="en-US"/>
              <a:t>ensure </a:t>
            </a:r>
            <a:r>
              <a:t>that practices and processes are inclusive and equitable</a:t>
            </a:r>
            <a:r>
              <a:rPr lang="en-US"/>
              <a:t> </a:t>
            </a:r>
            <a:endParaRPr/>
          </a:p>
          <a:p>
            <a:pPr marL="166370" indent="-166370">
              <a:buSzPct val="145000"/>
              <a:buChar char="•"/>
              <a:defRPr>
                <a:latin typeface="Gill Sans"/>
                <a:ea typeface="Gill Sans"/>
                <a:cs typeface="Gill Sans"/>
                <a:sym typeface="Gill Sans"/>
              </a:defRPr>
            </a:pPr>
            <a:r>
              <a:rPr lang="en-US"/>
              <a:t>examine</a:t>
            </a:r>
            <a:r>
              <a:t> ways to break down barriers to student success</a:t>
            </a:r>
          </a:p>
          <a:p>
            <a:pPr marL="166370" indent="-166370">
              <a:buSzPct val="145000"/>
              <a:buChar char="•"/>
              <a:defRPr>
                <a:latin typeface="Gill Sans"/>
                <a:ea typeface="Gill Sans"/>
                <a:cs typeface="Gill Sans"/>
                <a:sym typeface="Gill Sans"/>
              </a:defRPr>
            </a:pPr>
            <a:r>
              <a:rPr lang="en-US"/>
              <a:t>foster</a:t>
            </a:r>
            <a:r>
              <a:t> welcoming, safe, and approachable spaces</a:t>
            </a:r>
          </a:p>
          <a:p>
            <a:pPr marL="166370" indent="-166370">
              <a:buSzPct val="145000"/>
              <a:buChar char="•"/>
              <a:defRPr>
                <a:latin typeface="Gill Sans"/>
                <a:ea typeface="Gill Sans"/>
                <a:cs typeface="Gill Sans"/>
                <a:sym typeface="Gill Sans"/>
              </a:defRPr>
            </a:pPr>
            <a:r>
              <a:rPr lang="en-US"/>
              <a:t>encourage</a:t>
            </a:r>
            <a:r>
              <a:t> creative solution </a:t>
            </a:r>
            <a:r>
              <a:rPr lang="en-US"/>
              <a:t>focus</a:t>
            </a:r>
          </a:p>
          <a:p>
            <a:pPr marL="166370" indent="-166370">
              <a:buSzPct val="145000"/>
              <a:buChar char="•"/>
              <a:defRPr>
                <a:latin typeface="Gill Sans"/>
                <a:ea typeface="Gill Sans"/>
                <a:cs typeface="Gill Sans"/>
                <a:sym typeface="Gill Sans"/>
              </a:defRPr>
            </a:pPr>
            <a:r>
              <a:rPr lang="en-US"/>
              <a:t>hiring practices that are equity minded</a:t>
            </a:r>
          </a:p>
        </p:txBody>
      </p:sp>
      <p:sp>
        <p:nvSpPr>
          <p:cNvPr id="194" name="Demonstrate awareness as an instructor:…"/>
          <p:cNvSpPr txBox="1"/>
          <p:nvPr/>
        </p:nvSpPr>
        <p:spPr>
          <a:xfrm>
            <a:off x="10297258" y="1753611"/>
            <a:ext cx="2435748" cy="36112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b="1">
                <a:latin typeface="Gill Sans"/>
                <a:ea typeface="Gill Sans"/>
                <a:cs typeface="Gill Sans"/>
                <a:sym typeface="Gill Sans"/>
              </a:defRPr>
            </a:pPr>
            <a:r>
              <a:t>Demonstrate awareness as </a:t>
            </a:r>
            <a:r>
              <a:rPr lang="en-US"/>
              <a:t>staff member</a:t>
            </a:r>
            <a:r>
              <a:t>:</a:t>
            </a:r>
            <a:r>
              <a:rPr lang="en-US"/>
              <a:t> </a:t>
            </a:r>
            <a:endParaRPr/>
          </a:p>
          <a:p>
            <a:pPr marL="166370" indent="-166370">
              <a:buSzPct val="145000"/>
              <a:buChar char="•"/>
              <a:defRPr>
                <a:latin typeface="Gill Sans"/>
                <a:ea typeface="Gill Sans"/>
                <a:cs typeface="Gill Sans"/>
                <a:sym typeface="Gill Sans"/>
              </a:defRPr>
            </a:pPr>
            <a:r>
              <a:t>effort to understand student identities and experiences</a:t>
            </a:r>
          </a:p>
          <a:p>
            <a:pPr marL="166370" indent="-166370">
              <a:buSzPct val="145000"/>
              <a:buChar char="•"/>
              <a:defRPr>
                <a:latin typeface="Gill Sans"/>
                <a:ea typeface="Gill Sans"/>
                <a:cs typeface="Gill Sans"/>
                <a:sym typeface="Gill Sans"/>
              </a:defRPr>
            </a:pPr>
            <a:r>
              <a:t>effort to understand student financial considerations</a:t>
            </a:r>
          </a:p>
          <a:p>
            <a:pPr marL="166370" indent="-166370">
              <a:buSzPct val="145000"/>
              <a:buChar char="•"/>
              <a:defRPr>
                <a:latin typeface="Gill Sans"/>
                <a:ea typeface="Gill Sans"/>
                <a:cs typeface="Gill Sans"/>
                <a:sym typeface="Gill Sans"/>
              </a:defRPr>
            </a:pPr>
            <a:r>
              <a:t>avoidance of making judgments about students</a:t>
            </a:r>
          </a:p>
          <a:p>
            <a:pPr marL="166370" indent="-166370">
              <a:buSzPct val="145000"/>
              <a:buChar char="•"/>
              <a:defRPr>
                <a:latin typeface="Gill Sans"/>
                <a:ea typeface="Gill Sans"/>
                <a:cs typeface="Gill Sans"/>
                <a:sym typeface="Gill Sans"/>
              </a:defRPr>
            </a:pPr>
            <a:r>
              <a:t>understand world events and how they might impact students</a:t>
            </a:r>
          </a:p>
          <a:p>
            <a:pPr marL="166370" indent="-166370">
              <a:buSzPct val="145000"/>
              <a:buChar char="•"/>
              <a:defRPr>
                <a:latin typeface="Gill Sans"/>
                <a:ea typeface="Gill Sans"/>
                <a:cs typeface="Gill Sans"/>
                <a:sym typeface="Gill Sans"/>
              </a:defRPr>
            </a:pPr>
            <a:r>
              <a:t>empathy training </a:t>
            </a:r>
          </a:p>
          <a:p>
            <a:pPr>
              <a:defRPr>
                <a:latin typeface="Gill Sans"/>
                <a:ea typeface="Gill Sans"/>
                <a:cs typeface="Gill Sans"/>
                <a:sym typeface="Gill Sans"/>
              </a:defRPr>
            </a:pPr>
            <a:endParaRPr/>
          </a:p>
          <a:p>
            <a:pPr>
              <a:defRPr b="1">
                <a:latin typeface="Gill Sans"/>
                <a:ea typeface="Gill Sans"/>
                <a:cs typeface="Gill Sans"/>
                <a:sym typeface="Gill Sans"/>
              </a:defRPr>
            </a:pPr>
            <a:r>
              <a:t>Honor student needs: </a:t>
            </a:r>
          </a:p>
          <a:p>
            <a:pPr marL="166370" indent="-166370">
              <a:buSzPct val="145000"/>
              <a:buChar char="•"/>
              <a:defRPr>
                <a:latin typeface="Gill Sans"/>
                <a:ea typeface="Gill Sans"/>
                <a:cs typeface="Gill Sans"/>
                <a:sym typeface="Gill Sans"/>
              </a:defRPr>
            </a:pPr>
            <a:r>
              <a:t>trauma-informed strategies and practices</a:t>
            </a:r>
          </a:p>
          <a:p>
            <a:pPr marL="166370" indent="-166370">
              <a:buSzPct val="145000"/>
              <a:buChar char="•"/>
              <a:defRPr>
                <a:latin typeface="Gill Sans"/>
                <a:ea typeface="Gill Sans"/>
                <a:cs typeface="Gill Sans"/>
                <a:sym typeface="Gill Sans"/>
              </a:defRPr>
            </a:pPr>
            <a:r>
              <a:t>ways to build trust</a:t>
            </a:r>
          </a:p>
          <a:p>
            <a:pPr marL="166370" indent="-166370">
              <a:buSzPct val="145000"/>
              <a:buChar char="•"/>
              <a:defRPr>
                <a:latin typeface="Gill Sans"/>
                <a:ea typeface="Gill Sans"/>
                <a:cs typeface="Gill Sans"/>
                <a:sym typeface="Gill Sans"/>
              </a:defRPr>
            </a:pPr>
            <a:r>
              <a:t>facilitation of difficult dialogues</a:t>
            </a:r>
          </a:p>
          <a:p>
            <a:pPr marL="166370" indent="-166370">
              <a:buSzPct val="145000"/>
              <a:buChar char="•"/>
              <a:defRPr>
                <a:latin typeface="Gill Sans"/>
                <a:ea typeface="Gill Sans"/>
                <a:cs typeface="Gill Sans"/>
                <a:sym typeface="Gill Sans"/>
              </a:defRPr>
            </a:pPr>
            <a:r>
              <a:t>knowledge of resources for students on campus</a:t>
            </a:r>
          </a:p>
        </p:txBody>
      </p:sp>
      <p:sp>
        <p:nvSpPr>
          <p:cNvPr id="2" name="TextBox 1">
            <a:extLst>
              <a:ext uri="{FF2B5EF4-FFF2-40B4-BE49-F238E27FC236}">
                <a16:creationId xmlns:a16="http://schemas.microsoft.com/office/drawing/2014/main" id="{B1E90832-87BE-47D7-BD94-14777C2BBB57}"/>
              </a:ext>
            </a:extLst>
          </p:cNvPr>
          <p:cNvSpPr txBox="1"/>
          <p:nvPr/>
        </p:nvSpPr>
        <p:spPr>
          <a:xfrm>
            <a:off x="582096" y="5169897"/>
            <a:ext cx="2630905" cy="19492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b="1">
                <a:latin typeface="Gill Sans"/>
              </a:rPr>
              <a:t>Choose roles to support leadership and mentoring:</a:t>
            </a:r>
            <a:endParaRPr lang="en-US">
              <a:latin typeface="Gill Sans"/>
            </a:endParaRPr>
          </a:p>
          <a:p>
            <a:pPr marL="166370" indent="-166370">
              <a:buSzPct val="145000"/>
              <a:buChar char="•"/>
              <a:tabLst>
                <a:tab pos="139700" algn="l"/>
                <a:tab pos="457200" algn="l"/>
              </a:tabLst>
              <a:defRPr>
                <a:latin typeface="Gill Sans"/>
                <a:ea typeface="Gill Sans"/>
                <a:cs typeface="Gill Sans"/>
                <a:sym typeface="Gill Sans"/>
              </a:defRPr>
            </a:pPr>
            <a:r>
              <a:rPr lang="en-US">
                <a:latin typeface="Gill Sans"/>
              </a:rPr>
              <a:t>resource</a:t>
            </a:r>
          </a:p>
          <a:p>
            <a:pPr marL="166370" indent="-166370">
              <a:buSzPct val="145000"/>
              <a:buChar char="•"/>
              <a:tabLst>
                <a:tab pos="139700" algn="l"/>
                <a:tab pos="457200" algn="l"/>
              </a:tabLst>
              <a:defRPr>
                <a:latin typeface="Gill Sans"/>
                <a:ea typeface="Gill Sans"/>
                <a:cs typeface="Gill Sans"/>
                <a:sym typeface="Gill Sans"/>
              </a:defRPr>
            </a:pPr>
            <a:r>
              <a:rPr lang="en-US">
                <a:latin typeface="Gill Sans"/>
              </a:rPr>
              <a:t>advisor</a:t>
            </a:r>
          </a:p>
          <a:p>
            <a:pPr marL="166370" indent="-166370">
              <a:buSzPct val="145000"/>
              <a:buChar char="•"/>
              <a:tabLst>
                <a:tab pos="139700" algn="l"/>
                <a:tab pos="457200" algn="l"/>
              </a:tabLst>
              <a:defRPr>
                <a:latin typeface="Gill Sans"/>
                <a:ea typeface="Gill Sans"/>
                <a:cs typeface="Gill Sans"/>
                <a:sym typeface="Gill Sans"/>
              </a:defRPr>
            </a:pPr>
            <a:r>
              <a:rPr lang="en-US">
                <a:latin typeface="Gill Sans"/>
              </a:rPr>
              <a:t>mentor </a:t>
            </a:r>
          </a:p>
          <a:p>
            <a:pPr marL="166370" indent="-166370">
              <a:buSzPct val="145000"/>
              <a:buChar char="•"/>
              <a:tabLst>
                <a:tab pos="139700" algn="l"/>
                <a:tab pos="457200" algn="l"/>
              </a:tabLst>
              <a:defRPr>
                <a:latin typeface="Gill Sans"/>
                <a:ea typeface="Gill Sans"/>
                <a:cs typeface="Gill Sans"/>
                <a:sym typeface="Gill Sans"/>
              </a:defRPr>
            </a:pPr>
            <a:r>
              <a:rPr lang="en-US">
                <a:latin typeface="Gill Sans"/>
              </a:rPr>
              <a:t>coach</a:t>
            </a:r>
          </a:p>
          <a:p>
            <a:pPr marL="166370" indent="-166370">
              <a:buSzPct val="145000"/>
              <a:buChar char="•"/>
              <a:tabLst>
                <a:tab pos="139700" algn="l"/>
                <a:tab pos="457200" algn="l"/>
              </a:tabLst>
              <a:defRPr>
                <a:latin typeface="Gill Sans"/>
                <a:ea typeface="Gill Sans"/>
                <a:cs typeface="Gill Sans"/>
                <a:sym typeface="Gill Sans"/>
              </a:defRPr>
            </a:pPr>
            <a:r>
              <a:rPr lang="en-US">
                <a:latin typeface="Gill Sans"/>
              </a:rPr>
              <a:t>facilitator of student empowerment</a:t>
            </a:r>
          </a:p>
          <a:p>
            <a:pPr marL="166370" indent="-166370">
              <a:buSzPct val="145000"/>
              <a:buChar char="•"/>
              <a:tabLst>
                <a:tab pos="139700" algn="l"/>
                <a:tab pos="457200" algn="l"/>
              </a:tabLst>
              <a:defRPr>
                <a:latin typeface="Gill Sans"/>
                <a:ea typeface="Gill Sans"/>
                <a:cs typeface="Gill Sans"/>
                <a:sym typeface="Gill Sans"/>
              </a:defRPr>
            </a:pPr>
            <a:r>
              <a:rPr lang="en-US">
                <a:latin typeface="Gill Sans"/>
              </a:rPr>
              <a:t>educator</a:t>
            </a:r>
          </a:p>
          <a:p>
            <a:pPr marL="166370" indent="-166370">
              <a:buSzPct val="145000"/>
              <a:buChar char="•"/>
              <a:tabLst>
                <a:tab pos="139700" algn="l"/>
                <a:tab pos="457200" algn="l"/>
              </a:tabLst>
              <a:defRPr>
                <a:latin typeface="Gill Sans"/>
                <a:ea typeface="Gill Sans"/>
                <a:cs typeface="Gill Sans"/>
                <a:sym typeface="Gill Sans"/>
              </a:defRPr>
            </a:pPr>
            <a:r>
              <a:rPr lang="en-US">
                <a:latin typeface="Gill Sans"/>
              </a:rPr>
              <a:t>motivator</a:t>
            </a:r>
          </a:p>
          <a:p>
            <a:pPr marL="166370" indent="-166370">
              <a:buSzPct val="145000"/>
              <a:buChar char="•"/>
              <a:tabLst>
                <a:tab pos="139700" algn="l"/>
                <a:tab pos="457200" algn="l"/>
              </a:tabLst>
              <a:defRPr>
                <a:latin typeface="Gill Sans"/>
                <a:ea typeface="Gill Sans"/>
                <a:cs typeface="Gill Sans"/>
                <a:sym typeface="Gill Sans"/>
              </a:defRPr>
            </a:pPr>
            <a:r>
              <a:rPr lang="en-US">
                <a:latin typeface="Gill Sans"/>
              </a:rPr>
              <a:t>advocate</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Oval"/>
          <p:cNvSpPr/>
          <p:nvPr/>
        </p:nvSpPr>
        <p:spPr>
          <a:xfrm>
            <a:off x="3283657" y="1009510"/>
            <a:ext cx="4261625" cy="3867289"/>
          </a:xfrm>
          <a:prstGeom prst="ellipse">
            <a:avLst/>
          </a:prstGeom>
          <a:ln w="25400">
            <a:solidFill>
              <a:srgbClr val="000000"/>
            </a:solidFill>
            <a:miter lim="400000"/>
          </a:ln>
        </p:spPr>
        <p:txBody>
          <a:bodyPr lIns="50800" tIns="50800" rIns="50800" bIns="50800" anchor="ctr"/>
          <a:lstStyle/>
          <a:p>
            <a:pPr algn="ctr" defTabSz="584200">
              <a:defRPr sz="2200">
                <a:solidFill>
                  <a:srgbClr val="FFFFFF"/>
                </a:solidFill>
                <a:latin typeface="+mn-lt"/>
                <a:ea typeface="+mn-ea"/>
                <a:cs typeface="+mn-cs"/>
                <a:sym typeface="Helvetica Neue Medium"/>
              </a:defRPr>
            </a:pPr>
            <a:endParaRPr/>
          </a:p>
        </p:txBody>
      </p:sp>
      <p:sp>
        <p:nvSpPr>
          <p:cNvPr id="197" name="Oval"/>
          <p:cNvSpPr/>
          <p:nvPr/>
        </p:nvSpPr>
        <p:spPr>
          <a:xfrm>
            <a:off x="6107504" y="1009511"/>
            <a:ext cx="3998658" cy="3731718"/>
          </a:xfrm>
          <a:prstGeom prst="ellipse">
            <a:avLst/>
          </a:prstGeom>
          <a:ln w="25400">
            <a:solidFill>
              <a:srgbClr val="000000"/>
            </a:solidFill>
            <a:miter lim="400000"/>
          </a:ln>
        </p:spPr>
        <p:txBody>
          <a:bodyPr lIns="50800" tIns="50800" rIns="50800" bIns="50800" anchor="ctr"/>
          <a:lstStyle/>
          <a:p>
            <a:pPr algn="ctr" defTabSz="584200">
              <a:defRPr sz="2200">
                <a:solidFill>
                  <a:srgbClr val="FFFFFF"/>
                </a:solidFill>
                <a:latin typeface="+mn-lt"/>
                <a:ea typeface="+mn-ea"/>
                <a:cs typeface="+mn-cs"/>
                <a:sym typeface="Helvetica Neue Medium"/>
              </a:defRPr>
            </a:pPr>
            <a:endParaRPr/>
          </a:p>
        </p:txBody>
      </p:sp>
      <p:sp>
        <p:nvSpPr>
          <p:cNvPr id="198" name="Oval"/>
          <p:cNvSpPr/>
          <p:nvPr/>
        </p:nvSpPr>
        <p:spPr>
          <a:xfrm>
            <a:off x="4836871" y="2795469"/>
            <a:ext cx="3899505" cy="3731717"/>
          </a:xfrm>
          <a:prstGeom prst="ellipse">
            <a:avLst/>
          </a:prstGeom>
          <a:ln w="25400">
            <a:solidFill>
              <a:srgbClr val="000000"/>
            </a:solidFill>
            <a:miter lim="400000"/>
          </a:ln>
        </p:spPr>
        <p:txBody>
          <a:bodyPr lIns="50800" tIns="50800" rIns="50800" bIns="50800" anchor="ctr"/>
          <a:lstStyle/>
          <a:p>
            <a:pPr algn="ctr" defTabSz="584200">
              <a:defRPr sz="2200">
                <a:solidFill>
                  <a:srgbClr val="FFFFFF"/>
                </a:solidFill>
                <a:latin typeface="+mn-lt"/>
                <a:ea typeface="+mn-ea"/>
                <a:cs typeface="+mn-cs"/>
                <a:sym typeface="Helvetica Neue Medium"/>
              </a:defRPr>
            </a:pPr>
            <a:endParaRPr/>
          </a:p>
        </p:txBody>
      </p:sp>
      <p:sp>
        <p:nvSpPr>
          <p:cNvPr id="199" name="Effective,…"/>
          <p:cNvSpPr txBox="1"/>
          <p:nvPr/>
        </p:nvSpPr>
        <p:spPr>
          <a:xfrm>
            <a:off x="6010739" y="3016949"/>
            <a:ext cx="1735150" cy="7489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defTabSz="584200">
              <a:defRPr sz="1900" b="1">
                <a:latin typeface="Gill Sans"/>
                <a:ea typeface="Gill Sans"/>
                <a:cs typeface="Gill Sans"/>
                <a:sym typeface="Gill Sans"/>
              </a:defRPr>
            </a:pPr>
            <a:r>
              <a:rPr sz="1400"/>
              <a:t>Effective,</a:t>
            </a:r>
          </a:p>
          <a:p>
            <a:pPr algn="ctr" defTabSz="584200">
              <a:defRPr sz="1900" b="1">
                <a:latin typeface="Gill Sans"/>
                <a:ea typeface="Gill Sans"/>
                <a:cs typeface="Gill Sans"/>
                <a:sym typeface="Gill Sans"/>
              </a:defRPr>
            </a:pPr>
            <a:r>
              <a:rPr lang="en-US" sz="1400"/>
              <a:t>inclusive  </a:t>
            </a:r>
          </a:p>
          <a:p>
            <a:pPr algn="ctr" defTabSz="584200">
              <a:defRPr sz="1900" b="1">
                <a:latin typeface="Gill Sans"/>
                <a:ea typeface="Gill Sans"/>
                <a:cs typeface="Gill Sans"/>
                <a:sym typeface="Gill Sans"/>
              </a:defRPr>
            </a:pPr>
            <a:r>
              <a:rPr sz="1400"/>
              <a:t>service</a:t>
            </a:r>
            <a:r>
              <a:rPr lang="en-US" sz="1400"/>
              <a:t>  </a:t>
            </a:r>
            <a:endParaRPr sz="1400"/>
          </a:p>
        </p:txBody>
      </p:sp>
      <p:sp>
        <p:nvSpPr>
          <p:cNvPr id="200" name="Collaboration and Teamwork"/>
          <p:cNvSpPr txBox="1"/>
          <p:nvPr/>
        </p:nvSpPr>
        <p:spPr>
          <a:xfrm>
            <a:off x="4308123" y="355419"/>
            <a:ext cx="4855465" cy="4610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defTabSz="584200">
              <a:defRPr sz="2400" b="1">
                <a:latin typeface="Gill Sans"/>
                <a:ea typeface="Gill Sans"/>
                <a:cs typeface="Gill Sans"/>
                <a:sym typeface="Gill Sans"/>
              </a:defRPr>
            </a:lvl1pPr>
          </a:lstStyle>
          <a:p>
            <a:r>
              <a:t>Collaboration and Teamwork </a:t>
            </a:r>
          </a:p>
        </p:txBody>
      </p:sp>
      <p:sp>
        <p:nvSpPr>
          <p:cNvPr id="201" name="The dimension of Collaboration and Teamwork  Loop can be described as follows:"/>
          <p:cNvSpPr txBox="1"/>
          <p:nvPr/>
        </p:nvSpPr>
        <p:spPr>
          <a:xfrm>
            <a:off x="9052619" y="6970714"/>
            <a:ext cx="3540364" cy="2472472"/>
          </a:xfrm>
          <a:prstGeom prst="rect">
            <a:avLst/>
          </a:prstGeom>
          <a:solidFill>
            <a:schemeClr val="accent6">
              <a:satOff val="-15808"/>
              <a:lumOff val="-17557"/>
              <a:alpha val="67275"/>
            </a:schemeClr>
          </a:solidFill>
          <a:ln w="12700">
            <a:solidFill>
              <a:srgbClr val="000000">
                <a:alpha val="67275"/>
              </a:srgbClr>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lgn="ctr" defTabSz="584200">
              <a:defRPr sz="1400">
                <a:latin typeface="Gill Sans"/>
                <a:ea typeface="Gill Sans"/>
                <a:cs typeface="Gill Sans"/>
                <a:sym typeface="Gill Sans"/>
              </a:defRPr>
            </a:pPr>
            <a:endParaRPr lang="en-US"/>
          </a:p>
          <a:p>
            <a:pPr algn="ctr" defTabSz="584200">
              <a:defRPr sz="1400">
                <a:latin typeface="Gill Sans"/>
                <a:ea typeface="Gill Sans"/>
                <a:cs typeface="Gill Sans"/>
                <a:sym typeface="Gill Sans"/>
              </a:defRPr>
            </a:pPr>
            <a:r>
              <a:t>The dimension of </a:t>
            </a:r>
            <a:r>
              <a:rPr b="1"/>
              <a:t>Collaboration and Teamwork</a:t>
            </a:r>
            <a:r>
              <a:rPr lang="en-US" b="1"/>
              <a:t> </a:t>
            </a:r>
            <a:r>
              <a:t>can be described as follows: </a:t>
            </a:r>
            <a:r>
              <a:rPr lang="en-US"/>
              <a:t>Service should align with University </a:t>
            </a:r>
          </a:p>
          <a:p>
            <a:pPr algn="ctr" defTabSz="584200">
              <a:defRPr sz="1400">
                <a:latin typeface="Gill Sans"/>
                <a:ea typeface="Gill Sans"/>
                <a:cs typeface="Gill Sans"/>
                <a:sym typeface="Gill Sans"/>
              </a:defRPr>
            </a:pPr>
            <a:r>
              <a:rPr lang="en-US"/>
              <a:t>values, vision, and goals.  </a:t>
            </a:r>
          </a:p>
          <a:p>
            <a:pPr algn="ctr" defTabSz="584200">
              <a:defRPr sz="1400">
                <a:latin typeface="Gill Sans"/>
                <a:ea typeface="Gill Sans"/>
                <a:cs typeface="Gill Sans"/>
                <a:sym typeface="Gill Sans"/>
              </a:defRPr>
            </a:pPr>
            <a:r>
              <a:rPr lang="en-US"/>
              <a:t>Creation of strong inclusive teams and </a:t>
            </a:r>
          </a:p>
          <a:p>
            <a:pPr algn="ctr" defTabSz="584200">
              <a:defRPr sz="1400">
                <a:latin typeface="Gill Sans"/>
                <a:ea typeface="Gill Sans"/>
                <a:cs typeface="Gill Sans"/>
                <a:sym typeface="Gill Sans"/>
              </a:defRPr>
            </a:pPr>
            <a:r>
              <a:rPr lang="en-US"/>
              <a:t>campus partnerships will boost </a:t>
            </a:r>
          </a:p>
          <a:p>
            <a:pPr algn="ctr" defTabSz="584200">
              <a:defRPr sz="1400">
                <a:latin typeface="Gill Sans"/>
                <a:ea typeface="Gill Sans"/>
                <a:cs typeface="Gill Sans"/>
                <a:sym typeface="Gill Sans"/>
              </a:defRPr>
            </a:pPr>
            <a:r>
              <a:rPr lang="en-US"/>
              <a:t>productivity, creativity, and support  </a:t>
            </a:r>
          </a:p>
          <a:p>
            <a:pPr algn="ctr" defTabSz="584200">
              <a:defRPr sz="1400">
                <a:latin typeface="Gill Sans"/>
                <a:ea typeface="Gill Sans"/>
                <a:cs typeface="Gill Sans"/>
                <a:sym typeface="Gill Sans"/>
              </a:defRPr>
            </a:pPr>
            <a:r>
              <a:rPr lang="en-US"/>
              <a:t>students' best interests and success.</a:t>
            </a:r>
          </a:p>
          <a:p>
            <a:pPr algn="ctr" defTabSz="584200">
              <a:defRPr sz="1400">
                <a:latin typeface="Gill Sans"/>
                <a:ea typeface="Gill Sans"/>
                <a:cs typeface="Gill Sans"/>
                <a:sym typeface="Gill Sans"/>
              </a:defRPr>
            </a:pPr>
            <a:endParaRPr lang="en-US"/>
          </a:p>
          <a:p>
            <a:pPr algn="ctr" defTabSz="584200">
              <a:defRPr sz="1400">
                <a:latin typeface="Gill Sans"/>
                <a:ea typeface="Gill Sans"/>
                <a:cs typeface="Gill Sans"/>
                <a:sym typeface="Gill Sans"/>
              </a:defRPr>
            </a:pPr>
            <a:endParaRPr/>
          </a:p>
        </p:txBody>
      </p:sp>
      <p:sp>
        <p:nvSpPr>
          <p:cNvPr id="202" name="Relationship building…"/>
          <p:cNvSpPr txBox="1"/>
          <p:nvPr/>
        </p:nvSpPr>
        <p:spPr>
          <a:xfrm>
            <a:off x="4411897" y="6876060"/>
            <a:ext cx="3264257" cy="231858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buSzPct val="145000"/>
              <a:defRPr>
                <a:latin typeface="Gill Sans"/>
                <a:ea typeface="Gill Sans"/>
                <a:cs typeface="Gill Sans"/>
                <a:sym typeface="Gill Sans"/>
              </a:defRPr>
            </a:pPr>
            <a:r>
              <a:rPr lang="en-US" b="1"/>
              <a:t>Create inclusive team environment:</a:t>
            </a:r>
          </a:p>
          <a:p>
            <a:pPr marL="166370" indent="-166370">
              <a:buSzPct val="145000"/>
              <a:buChar char="•"/>
              <a:defRPr>
                <a:latin typeface="Gill Sans"/>
                <a:ea typeface="Gill Sans"/>
                <a:cs typeface="Gill Sans"/>
                <a:sym typeface="Gill Sans"/>
              </a:defRPr>
            </a:pPr>
            <a:r>
              <a:rPr lang="en-US"/>
              <a:t>relationship</a:t>
            </a:r>
            <a:r>
              <a:t> building</a:t>
            </a:r>
          </a:p>
          <a:p>
            <a:pPr marL="166370" indent="-166370">
              <a:buSzPct val="145000"/>
              <a:buChar char="•"/>
              <a:defRPr>
                <a:latin typeface="Gill Sans"/>
                <a:ea typeface="Gill Sans"/>
                <a:cs typeface="Gill Sans"/>
                <a:sym typeface="Gill Sans"/>
              </a:defRPr>
            </a:pPr>
            <a:r>
              <a:rPr lang="en-US"/>
              <a:t>effective</a:t>
            </a:r>
            <a:r>
              <a:t> communication and transparency</a:t>
            </a:r>
          </a:p>
          <a:p>
            <a:pPr marL="166370" indent="-166370">
              <a:buSzPct val="145000"/>
              <a:buChar char="•"/>
              <a:defRPr>
                <a:latin typeface="Gill Sans"/>
                <a:ea typeface="Gill Sans"/>
                <a:cs typeface="Gill Sans"/>
                <a:sym typeface="Gill Sans"/>
              </a:defRPr>
            </a:pPr>
            <a:r>
              <a:rPr lang="en-US"/>
              <a:t>environment</a:t>
            </a:r>
            <a:r>
              <a:t> for all voices to be heard and valued</a:t>
            </a:r>
          </a:p>
          <a:p>
            <a:pPr marL="166370" indent="-166370">
              <a:buSzPct val="145000"/>
              <a:buChar char="•"/>
              <a:defRPr>
                <a:latin typeface="Gill Sans"/>
                <a:ea typeface="Gill Sans"/>
                <a:cs typeface="Gill Sans"/>
                <a:sym typeface="Gill Sans"/>
              </a:defRPr>
            </a:pPr>
            <a:r>
              <a:rPr lang="en-US"/>
              <a:t>involve</a:t>
            </a:r>
            <a:r>
              <a:t> students</a:t>
            </a:r>
            <a:r>
              <a:rPr lang="en-US"/>
              <a:t> as partners</a:t>
            </a:r>
            <a:endParaRPr/>
          </a:p>
          <a:p>
            <a:pPr marL="166370" indent="-166370">
              <a:buSzPct val="145000"/>
              <a:buChar char="•"/>
              <a:defRPr>
                <a:latin typeface="Gill Sans"/>
                <a:ea typeface="Gill Sans"/>
                <a:cs typeface="Gill Sans"/>
                <a:sym typeface="Gill Sans"/>
              </a:defRPr>
            </a:pPr>
            <a:r>
              <a:rPr lang="en-US"/>
              <a:t>respect</a:t>
            </a:r>
            <a:r>
              <a:t> different </a:t>
            </a:r>
            <a:r>
              <a:rPr lang="en-US"/>
              <a:t>work </a:t>
            </a:r>
            <a:r>
              <a:t>styles</a:t>
            </a:r>
          </a:p>
          <a:p>
            <a:pPr marL="166370" indent="-166370">
              <a:buSzPct val="145000"/>
              <a:buChar char="•"/>
              <a:defRPr>
                <a:latin typeface="Gill Sans"/>
                <a:ea typeface="Gill Sans"/>
                <a:cs typeface="Gill Sans"/>
                <a:sym typeface="Gill Sans"/>
              </a:defRPr>
            </a:pPr>
            <a:r>
              <a:rPr lang="en-US"/>
              <a:t>acknowledge and utilize </a:t>
            </a:r>
            <a:r>
              <a:t>strengths</a:t>
            </a:r>
          </a:p>
          <a:p>
            <a:pPr marL="166370" indent="-166370">
              <a:buSzPct val="145000"/>
              <a:buChar char="•"/>
              <a:defRPr>
                <a:latin typeface="Gill Sans"/>
                <a:ea typeface="Gill Sans"/>
                <a:cs typeface="Gill Sans"/>
                <a:sym typeface="Gill Sans"/>
              </a:defRPr>
            </a:pPr>
            <a:r>
              <a:rPr lang="en-US"/>
              <a:t>instill sense of belonging and ownership</a:t>
            </a:r>
          </a:p>
          <a:p>
            <a:pPr marL="166370" indent="-166370">
              <a:buSzPct val="145000"/>
              <a:buChar char="•"/>
              <a:defRPr>
                <a:latin typeface="Gill Sans"/>
                <a:ea typeface="Gill Sans"/>
                <a:cs typeface="Gill Sans"/>
                <a:sym typeface="Gill Sans"/>
              </a:defRPr>
            </a:pPr>
            <a:r>
              <a:rPr lang="en-US"/>
              <a:t>empowerment</a:t>
            </a:r>
          </a:p>
          <a:p>
            <a:pPr marL="166370" indent="-166370">
              <a:buSzPct val="145000"/>
              <a:buChar char="•"/>
              <a:defRPr>
                <a:latin typeface="Gill Sans"/>
                <a:ea typeface="Gill Sans"/>
                <a:cs typeface="Gill Sans"/>
                <a:sym typeface="Gill Sans"/>
              </a:defRPr>
            </a:pPr>
            <a:r>
              <a:rPr lang="en-US"/>
              <a:t>work with integrity</a:t>
            </a:r>
          </a:p>
          <a:p>
            <a:pPr marL="166370" indent="-166370">
              <a:buSzPct val="145000"/>
              <a:buChar char="•"/>
              <a:defRPr>
                <a:latin typeface="Gill Sans"/>
                <a:ea typeface="Gill Sans"/>
                <a:cs typeface="Gill Sans"/>
                <a:sym typeface="Gill Sans"/>
              </a:defRPr>
            </a:pPr>
            <a:r>
              <a:rPr lang="en-US"/>
              <a:t>hiring practices that are equity minded</a:t>
            </a:r>
          </a:p>
        </p:txBody>
      </p:sp>
      <p:sp>
        <p:nvSpPr>
          <p:cNvPr id="3" name="TextBox 2">
            <a:extLst>
              <a:ext uri="{FF2B5EF4-FFF2-40B4-BE49-F238E27FC236}">
                <a16:creationId xmlns:a16="http://schemas.microsoft.com/office/drawing/2014/main" id="{3DE6524C-36C4-425A-8FAA-2F07537D7464}"/>
              </a:ext>
            </a:extLst>
          </p:cNvPr>
          <p:cNvSpPr txBox="1"/>
          <p:nvPr/>
        </p:nvSpPr>
        <p:spPr>
          <a:xfrm>
            <a:off x="3570655" y="2108101"/>
            <a:ext cx="2743200" cy="68736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pPr algn="ctr"/>
            <a:r>
              <a:rPr lang="en-US" sz="1900" b="1">
                <a:solidFill>
                  <a:schemeClr val="accent6">
                    <a:lumMod val="50000"/>
                  </a:schemeClr>
                </a:solidFill>
                <a:latin typeface="Gill Sans"/>
              </a:rPr>
              <a:t>Shared values, vision </a:t>
            </a:r>
          </a:p>
          <a:p>
            <a:pPr algn="ctr"/>
            <a:r>
              <a:rPr lang="en-US" sz="1900" b="1">
                <a:solidFill>
                  <a:schemeClr val="accent6">
                    <a:lumMod val="50000"/>
                  </a:schemeClr>
                </a:solidFill>
                <a:latin typeface="Gill Sans"/>
              </a:rPr>
              <a:t>and goals</a:t>
            </a:r>
            <a:endParaRPr lang="en-US" sz="1900" b="1" i="0" u="none" strike="noStrike" cap="none" spc="0" normalizeH="0" baseline="0">
              <a:ln>
                <a:noFill/>
              </a:ln>
              <a:solidFill>
                <a:schemeClr val="accent6">
                  <a:lumMod val="50000"/>
                </a:schemeClr>
              </a:solidFill>
              <a:effectLst/>
              <a:uFillTx/>
              <a:latin typeface="Gill Sans"/>
            </a:endParaRPr>
          </a:p>
        </p:txBody>
      </p:sp>
      <p:sp>
        <p:nvSpPr>
          <p:cNvPr id="4" name="TextBox 3">
            <a:extLst>
              <a:ext uri="{FF2B5EF4-FFF2-40B4-BE49-F238E27FC236}">
                <a16:creationId xmlns:a16="http://schemas.microsoft.com/office/drawing/2014/main" id="{C3549DBC-2A2C-4E3E-A560-7281C7F596B7}"/>
              </a:ext>
            </a:extLst>
          </p:cNvPr>
          <p:cNvSpPr txBox="1"/>
          <p:nvPr/>
        </p:nvSpPr>
        <p:spPr>
          <a:xfrm>
            <a:off x="5405556" y="5061164"/>
            <a:ext cx="3041670" cy="39498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r>
              <a:rPr lang="en-US" sz="1900" b="1">
                <a:solidFill>
                  <a:srgbClr val="FFC000"/>
                </a:solidFill>
                <a:latin typeface="Gill Sans"/>
              </a:rPr>
              <a:t>Inclusive team environment</a:t>
            </a:r>
            <a:endParaRPr lang="en-US" sz="1900" b="1" i="0" u="none" strike="noStrike" cap="none" spc="0" normalizeH="0" baseline="0">
              <a:ln>
                <a:noFill/>
              </a:ln>
              <a:solidFill>
                <a:srgbClr val="FFC000"/>
              </a:solidFill>
              <a:effectLst/>
              <a:uFillTx/>
              <a:latin typeface="Gill Sans"/>
              <a:ea typeface="Helvetica"/>
              <a:cs typeface="Helvetica"/>
            </a:endParaRPr>
          </a:p>
        </p:txBody>
      </p:sp>
      <p:sp>
        <p:nvSpPr>
          <p:cNvPr id="5" name="TextBox 4">
            <a:extLst>
              <a:ext uri="{FF2B5EF4-FFF2-40B4-BE49-F238E27FC236}">
                <a16:creationId xmlns:a16="http://schemas.microsoft.com/office/drawing/2014/main" id="{06909956-861E-48D4-81C0-A941EAFBF788}"/>
              </a:ext>
            </a:extLst>
          </p:cNvPr>
          <p:cNvSpPr txBox="1"/>
          <p:nvPr/>
        </p:nvSpPr>
        <p:spPr>
          <a:xfrm>
            <a:off x="7226364" y="1948133"/>
            <a:ext cx="2743200" cy="68736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fromWordArt="0" anchor="ctr" anchorCtr="0" forceAA="0" compatLnSpc="1">
            <a:prstTxWarp prst="textNoShape">
              <a:avLst/>
            </a:prstTxWarp>
            <a:spAutoFit/>
          </a:bodyPr>
          <a:lstStyle/>
          <a:p>
            <a:pPr algn="ctr"/>
            <a:r>
              <a:rPr lang="en-US" sz="1900" b="1">
                <a:solidFill>
                  <a:srgbClr val="C00000"/>
                </a:solidFill>
                <a:latin typeface="Gill Sans"/>
              </a:rPr>
              <a:t>Campus </a:t>
            </a:r>
          </a:p>
          <a:p>
            <a:pPr algn="ctr"/>
            <a:r>
              <a:rPr lang="en-US" sz="1900" b="1">
                <a:solidFill>
                  <a:srgbClr val="C00000"/>
                </a:solidFill>
                <a:latin typeface="Gill Sans"/>
              </a:rPr>
              <a:t>partnerships</a:t>
            </a:r>
            <a:endParaRPr lang="en-US" sz="1900" b="1" i="0" u="none" strike="noStrike" cap="none" spc="0" normalizeH="0" baseline="0">
              <a:ln>
                <a:noFill/>
              </a:ln>
              <a:solidFill>
                <a:srgbClr val="C00000"/>
              </a:solidFill>
              <a:effectLst/>
              <a:uFillTx/>
              <a:latin typeface="Gill Sans"/>
              <a:ea typeface="Helvetica"/>
              <a:cs typeface="Helvetica"/>
            </a:endParaRPr>
          </a:p>
        </p:txBody>
      </p:sp>
      <p:sp>
        <p:nvSpPr>
          <p:cNvPr id="15" name="Relationship building…">
            <a:extLst>
              <a:ext uri="{FF2B5EF4-FFF2-40B4-BE49-F238E27FC236}">
                <a16:creationId xmlns:a16="http://schemas.microsoft.com/office/drawing/2014/main" id="{F4A45E57-A69D-4BA7-ADB7-8A31EEDD37F4}"/>
              </a:ext>
            </a:extLst>
          </p:cNvPr>
          <p:cNvSpPr txBox="1"/>
          <p:nvPr/>
        </p:nvSpPr>
        <p:spPr>
          <a:xfrm>
            <a:off x="10386508" y="1570580"/>
            <a:ext cx="2444411" cy="1764586"/>
          </a:xfrm>
          <a:prstGeom prst="rect">
            <a:avLst/>
          </a:prstGeom>
          <a:ln w="12700">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50800" tIns="50800" rIns="50800" bIns="50800" anchor="ctr">
            <a:spAutoFit/>
          </a:bodyPr>
          <a:lstStyle/>
          <a:p>
            <a:pPr>
              <a:defRPr b="1">
                <a:latin typeface="Gill Sans"/>
                <a:ea typeface="Gill Sans"/>
                <a:cs typeface="Gill Sans"/>
                <a:sym typeface="Gill Sans"/>
              </a:defRPr>
            </a:pPr>
            <a:endParaRPr/>
          </a:p>
          <a:p>
            <a:pPr>
              <a:buSzPct val="145000"/>
              <a:defRPr>
                <a:latin typeface="Gill Sans"/>
                <a:ea typeface="Gill Sans"/>
                <a:cs typeface="Gill Sans"/>
                <a:sym typeface="Gill Sans"/>
              </a:defRPr>
            </a:pPr>
            <a:r>
              <a:rPr lang="en-US" b="1"/>
              <a:t>Leverage campus partnerships:</a:t>
            </a:r>
          </a:p>
          <a:p>
            <a:pPr marL="166370" indent="-166370">
              <a:buSzPct val="145000"/>
              <a:buChar char="•"/>
              <a:defRPr>
                <a:latin typeface="Gill Sans"/>
                <a:ea typeface="Gill Sans"/>
                <a:cs typeface="Gill Sans"/>
                <a:sym typeface="Gill Sans"/>
              </a:defRPr>
            </a:pPr>
            <a:r>
              <a:rPr lang="en-US"/>
              <a:t>creative</a:t>
            </a:r>
            <a:r>
              <a:t> planning across </a:t>
            </a:r>
            <a:r>
              <a:rPr lang="en-US"/>
              <a:t>divisions and departments</a:t>
            </a:r>
            <a:endParaRPr/>
          </a:p>
          <a:p>
            <a:pPr marL="166370" indent="-166370">
              <a:buSzPct val="145000"/>
              <a:buChar char="•"/>
              <a:defRPr>
                <a:latin typeface="Gill Sans"/>
                <a:ea typeface="Gill Sans"/>
                <a:cs typeface="Gill Sans"/>
                <a:sym typeface="Gill Sans"/>
              </a:defRPr>
            </a:pPr>
            <a:r>
              <a:rPr lang="en-US"/>
              <a:t>effective</a:t>
            </a:r>
            <a:r>
              <a:t> communication and transparency</a:t>
            </a:r>
          </a:p>
          <a:p>
            <a:pPr marL="166370" indent="-166370">
              <a:buSzPct val="145000"/>
              <a:buChar char="•"/>
              <a:defRPr>
                <a:latin typeface="Gill Sans"/>
                <a:ea typeface="Gill Sans"/>
                <a:cs typeface="Gill Sans"/>
                <a:sym typeface="Gill Sans"/>
              </a:defRPr>
            </a:pPr>
            <a:r>
              <a:rPr lang="en-US"/>
              <a:t>build on existing partnerships</a:t>
            </a:r>
          </a:p>
          <a:p>
            <a:pPr marL="166370" indent="-166370">
              <a:buSzPct val="145000"/>
              <a:buChar char="•"/>
              <a:defRPr>
                <a:latin typeface="Gill Sans"/>
                <a:ea typeface="Gill Sans"/>
                <a:cs typeface="Gill Sans"/>
                <a:sym typeface="Gill Sans"/>
              </a:defRPr>
            </a:pPr>
            <a:r>
              <a:rPr lang="en-US"/>
              <a:t>solution focused</a:t>
            </a:r>
          </a:p>
          <a:p>
            <a:pPr marL="166370" indent="-166370">
              <a:buSzPct val="145000"/>
              <a:buChar char="•"/>
              <a:defRPr>
                <a:latin typeface="Gill Sans"/>
                <a:ea typeface="Gill Sans"/>
                <a:cs typeface="Gill Sans"/>
                <a:sym typeface="Gill Sans"/>
              </a:defRPr>
            </a:pPr>
            <a:endParaRPr lang="en-US"/>
          </a:p>
        </p:txBody>
      </p:sp>
      <p:sp>
        <p:nvSpPr>
          <p:cNvPr id="16" name="Relationship building…">
            <a:extLst>
              <a:ext uri="{FF2B5EF4-FFF2-40B4-BE49-F238E27FC236}">
                <a16:creationId xmlns:a16="http://schemas.microsoft.com/office/drawing/2014/main" id="{C10EA396-E02C-4E32-BF98-ED9F2BC9ED8C}"/>
              </a:ext>
            </a:extLst>
          </p:cNvPr>
          <p:cNvSpPr txBox="1"/>
          <p:nvPr/>
        </p:nvSpPr>
        <p:spPr>
          <a:xfrm>
            <a:off x="318557" y="1580659"/>
            <a:ext cx="2716679" cy="28725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p>
            <a:pPr>
              <a:defRPr b="1">
                <a:latin typeface="Gill Sans"/>
                <a:ea typeface="Gill Sans"/>
                <a:cs typeface="Gill Sans"/>
                <a:sym typeface="Gill Sans"/>
              </a:defRPr>
            </a:pPr>
            <a:endParaRPr/>
          </a:p>
          <a:p>
            <a:pPr>
              <a:buSzPct val="145000"/>
              <a:defRPr>
                <a:latin typeface="Gill Sans"/>
                <a:ea typeface="Gill Sans"/>
                <a:cs typeface="Gill Sans"/>
                <a:sym typeface="Gill Sans"/>
              </a:defRPr>
            </a:pPr>
            <a:r>
              <a:rPr lang="en-US" b="1"/>
              <a:t>Commitment to shared values/ vision/goals:</a:t>
            </a:r>
          </a:p>
          <a:p>
            <a:pPr marL="166370" indent="-166370">
              <a:buSzPct val="145000"/>
              <a:buChar char="•"/>
              <a:defRPr>
                <a:latin typeface="Gill Sans"/>
                <a:ea typeface="Gill Sans"/>
                <a:cs typeface="Gill Sans"/>
                <a:sym typeface="Gill Sans"/>
              </a:defRPr>
            </a:pPr>
            <a:r>
              <a:rPr lang="en-US"/>
              <a:t>work to support shared values and vision</a:t>
            </a:r>
          </a:p>
          <a:p>
            <a:pPr marL="166370" indent="-166370">
              <a:buSzPct val="145000"/>
              <a:buChar char="•"/>
              <a:defRPr>
                <a:latin typeface="Gill Sans"/>
                <a:ea typeface="Gill Sans"/>
                <a:cs typeface="Gill Sans"/>
                <a:sym typeface="Gill Sans"/>
              </a:defRPr>
            </a:pPr>
            <a:r>
              <a:rPr lang="en-US"/>
              <a:t>align and focus goals and objectives with student success in mind</a:t>
            </a:r>
          </a:p>
          <a:p>
            <a:pPr marL="166370" indent="-166370">
              <a:buSzPct val="145000"/>
              <a:buChar char="•"/>
              <a:defRPr>
                <a:latin typeface="Gill Sans"/>
                <a:ea typeface="Gill Sans"/>
                <a:cs typeface="Gill Sans"/>
                <a:sym typeface="Gill Sans"/>
              </a:defRPr>
            </a:pPr>
            <a:r>
              <a:rPr lang="en-US"/>
              <a:t>work should be approached with an asset-mindset not a deficit-mindset</a:t>
            </a:r>
          </a:p>
          <a:p>
            <a:pPr marL="166370" indent="-166370">
              <a:buSzPct val="145000"/>
              <a:buChar char="•"/>
              <a:defRPr>
                <a:latin typeface="Gill Sans"/>
                <a:ea typeface="Gill Sans"/>
                <a:cs typeface="Gill Sans"/>
                <a:sym typeface="Gill Sans"/>
              </a:defRPr>
            </a:pPr>
            <a:r>
              <a:rPr lang="en-US"/>
              <a:t>best interest of the student at heart</a:t>
            </a:r>
          </a:p>
          <a:p>
            <a:pPr marL="166370" indent="-166370">
              <a:buSzPct val="145000"/>
              <a:buChar char="•"/>
              <a:defRPr>
                <a:latin typeface="Gill Sans"/>
                <a:ea typeface="Gill Sans"/>
                <a:cs typeface="Gill Sans"/>
                <a:sym typeface="Gill Sans"/>
              </a:defRPr>
            </a:pPr>
            <a:r>
              <a:rPr lang="en-US"/>
              <a:t>ensure consistent communication of values, vision, and goals</a:t>
            </a:r>
          </a:p>
          <a:p>
            <a:pPr marL="166370" indent="-166370">
              <a:buSzPct val="145000"/>
              <a:buChar char="•"/>
              <a:defRPr>
                <a:latin typeface="Gill Sans"/>
                <a:ea typeface="Gill Sans"/>
                <a:cs typeface="Gill Sans"/>
                <a:sym typeface="Gill Sans"/>
              </a:defRPr>
            </a:pPr>
            <a:r>
              <a:rPr lang="en-US"/>
              <a:t>embrace cultural wealth</a:t>
            </a:r>
          </a:p>
          <a:p>
            <a:pPr marL="166370" indent="-166370">
              <a:buSzPct val="145000"/>
              <a:buChar char="•"/>
              <a:defRPr>
                <a:latin typeface="Gill Sans"/>
                <a:ea typeface="Gill Sans"/>
                <a:cs typeface="Gill Sans"/>
                <a:sym typeface="Gill Sans"/>
              </a:defRPr>
            </a:pPr>
            <a:endParaRPr lang="en-US"/>
          </a:p>
          <a:p>
            <a:pPr marL="166370" indent="-166370">
              <a:buSzPct val="145000"/>
              <a:buChar char="•"/>
              <a:defRPr>
                <a:latin typeface="Gill Sans"/>
                <a:ea typeface="Gill Sans"/>
                <a:cs typeface="Gill Sans"/>
                <a:sym typeface="Gill Sans"/>
              </a:defRPr>
            </a:pPr>
            <a:endParaRPr lang="en-US"/>
          </a:p>
        </p:txBody>
      </p:sp>
      <p:sp>
        <p:nvSpPr>
          <p:cNvPr id="2" name="TextBox 1">
            <a:extLst>
              <a:ext uri="{FF2B5EF4-FFF2-40B4-BE49-F238E27FC236}">
                <a16:creationId xmlns:a16="http://schemas.microsoft.com/office/drawing/2014/main" id="{E0FFF51F-8128-4D46-AF13-A6B1160E0662}"/>
              </a:ext>
            </a:extLst>
          </p:cNvPr>
          <p:cNvSpPr txBox="1"/>
          <p:nvPr/>
        </p:nvSpPr>
        <p:spPr>
          <a:xfrm>
            <a:off x="459579" y="5300360"/>
            <a:ext cx="2934888" cy="19492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r>
              <a:rPr lang="en-US" b="1">
                <a:latin typeface="Gill Sans"/>
              </a:rPr>
              <a:t>Choose roles to collaboration and teamwork:</a:t>
            </a:r>
            <a:endParaRPr lang="en-US">
              <a:latin typeface="Gill Sans"/>
            </a:endParaRPr>
          </a:p>
          <a:p>
            <a:pPr marL="166370" indent="-166370">
              <a:buSzPct val="145000"/>
              <a:buChar char="•"/>
              <a:tabLst>
                <a:tab pos="139700" algn="l"/>
                <a:tab pos="457200" algn="l"/>
              </a:tabLst>
              <a:defRPr>
                <a:latin typeface="Gill Sans"/>
                <a:ea typeface="Gill Sans"/>
                <a:cs typeface="Gill Sans"/>
                <a:sym typeface="Gill Sans"/>
              </a:defRPr>
            </a:pPr>
            <a:r>
              <a:rPr lang="en-US">
                <a:latin typeface="Gill Sans"/>
              </a:rPr>
              <a:t>resource</a:t>
            </a:r>
          </a:p>
          <a:p>
            <a:pPr marL="166370" indent="-166370">
              <a:buSzPct val="145000"/>
              <a:buChar char="•"/>
              <a:tabLst>
                <a:tab pos="139700" algn="l"/>
                <a:tab pos="457200" algn="l"/>
              </a:tabLst>
              <a:defRPr>
                <a:latin typeface="Gill Sans"/>
                <a:ea typeface="Gill Sans"/>
                <a:cs typeface="Gill Sans"/>
                <a:sym typeface="Gill Sans"/>
              </a:defRPr>
            </a:pPr>
            <a:r>
              <a:rPr lang="en-US">
                <a:latin typeface="Gill Sans"/>
              </a:rPr>
              <a:t>advisor</a:t>
            </a:r>
          </a:p>
          <a:p>
            <a:pPr marL="166370" indent="-166370">
              <a:buSzPct val="145000"/>
              <a:buChar char="•"/>
              <a:tabLst>
                <a:tab pos="139700" algn="l"/>
                <a:tab pos="457200" algn="l"/>
              </a:tabLst>
              <a:defRPr>
                <a:latin typeface="Gill Sans"/>
                <a:ea typeface="Gill Sans"/>
                <a:cs typeface="Gill Sans"/>
                <a:sym typeface="Gill Sans"/>
              </a:defRPr>
            </a:pPr>
            <a:r>
              <a:rPr lang="en-US">
                <a:latin typeface="Gill Sans"/>
              </a:rPr>
              <a:t>mentor </a:t>
            </a:r>
          </a:p>
          <a:p>
            <a:pPr marL="166370" indent="-166370">
              <a:buSzPct val="145000"/>
              <a:buChar char="•"/>
              <a:tabLst>
                <a:tab pos="139700" algn="l"/>
                <a:tab pos="457200" algn="l"/>
              </a:tabLst>
              <a:defRPr>
                <a:latin typeface="Gill Sans"/>
                <a:ea typeface="Gill Sans"/>
                <a:cs typeface="Gill Sans"/>
                <a:sym typeface="Gill Sans"/>
              </a:defRPr>
            </a:pPr>
            <a:r>
              <a:rPr lang="en-US">
                <a:latin typeface="Gill Sans"/>
              </a:rPr>
              <a:t>coach</a:t>
            </a:r>
          </a:p>
          <a:p>
            <a:pPr marL="166370" indent="-166370">
              <a:buSzPct val="145000"/>
              <a:buChar char="•"/>
              <a:tabLst>
                <a:tab pos="139700" algn="l"/>
                <a:tab pos="457200" algn="l"/>
              </a:tabLst>
              <a:defRPr>
                <a:latin typeface="Gill Sans"/>
                <a:ea typeface="Gill Sans"/>
                <a:cs typeface="Gill Sans"/>
                <a:sym typeface="Gill Sans"/>
              </a:defRPr>
            </a:pPr>
            <a:r>
              <a:rPr lang="en-US">
                <a:latin typeface="Gill Sans"/>
              </a:rPr>
              <a:t>facilitator of student empowerment</a:t>
            </a:r>
          </a:p>
          <a:p>
            <a:pPr marL="166370" indent="-166370">
              <a:buSzPct val="145000"/>
              <a:buChar char="•"/>
              <a:tabLst>
                <a:tab pos="139700" algn="l"/>
                <a:tab pos="457200" algn="l"/>
              </a:tabLst>
              <a:defRPr>
                <a:latin typeface="Gill Sans"/>
                <a:ea typeface="Gill Sans"/>
                <a:cs typeface="Gill Sans"/>
                <a:sym typeface="Gill Sans"/>
              </a:defRPr>
            </a:pPr>
            <a:r>
              <a:rPr lang="en-US">
                <a:latin typeface="Gill Sans"/>
              </a:rPr>
              <a:t>educator</a:t>
            </a:r>
          </a:p>
          <a:p>
            <a:pPr marL="166370" indent="-166370">
              <a:buSzPct val="145000"/>
              <a:buChar char="•"/>
              <a:tabLst>
                <a:tab pos="139700" algn="l"/>
                <a:tab pos="457200" algn="l"/>
              </a:tabLst>
              <a:defRPr>
                <a:latin typeface="Gill Sans"/>
                <a:ea typeface="Gill Sans"/>
                <a:cs typeface="Gill Sans"/>
                <a:sym typeface="Gill Sans"/>
              </a:defRPr>
            </a:pPr>
            <a:r>
              <a:rPr lang="en-US">
                <a:latin typeface="Gill Sans"/>
              </a:rPr>
              <a:t>motivator</a:t>
            </a:r>
          </a:p>
          <a:p>
            <a:pPr marL="166370" indent="-166370">
              <a:buSzPct val="145000"/>
              <a:buChar char="•"/>
              <a:tabLst>
                <a:tab pos="139700" algn="l"/>
                <a:tab pos="457200" algn="l"/>
              </a:tabLst>
              <a:defRPr>
                <a:latin typeface="Gill Sans"/>
                <a:ea typeface="Gill Sans"/>
                <a:cs typeface="Gill Sans"/>
                <a:sym typeface="Gill Sans"/>
              </a:defRPr>
            </a:pPr>
            <a:r>
              <a:rPr lang="en-US">
                <a:latin typeface="Gill Sans"/>
              </a:rPr>
              <a:t>advocate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Oval"/>
          <p:cNvSpPr/>
          <p:nvPr/>
        </p:nvSpPr>
        <p:spPr>
          <a:xfrm>
            <a:off x="3272009" y="898959"/>
            <a:ext cx="4187939" cy="3826397"/>
          </a:xfrm>
          <a:prstGeom prst="ellipse">
            <a:avLst/>
          </a:prstGeom>
          <a:ln w="25400">
            <a:solidFill>
              <a:srgbClr val="5E5E5E"/>
            </a:solidFill>
            <a:miter lim="400000"/>
          </a:ln>
        </p:spPr>
        <p:txBody>
          <a:bodyPr lIns="50800" tIns="50800" rIns="50800" bIns="50800" anchor="ctr"/>
          <a:lstStyle/>
          <a:p>
            <a:pPr algn="ctr" defTabSz="584200">
              <a:defRPr sz="2200">
                <a:solidFill>
                  <a:srgbClr val="FFFFFF"/>
                </a:solidFill>
                <a:latin typeface="+mn-lt"/>
                <a:ea typeface="+mn-ea"/>
                <a:cs typeface="+mn-cs"/>
                <a:sym typeface="Helvetica Neue Medium"/>
              </a:defRPr>
            </a:pPr>
            <a:endParaRPr/>
          </a:p>
        </p:txBody>
      </p:sp>
      <p:sp>
        <p:nvSpPr>
          <p:cNvPr id="205" name="Oval"/>
          <p:cNvSpPr/>
          <p:nvPr/>
        </p:nvSpPr>
        <p:spPr>
          <a:xfrm>
            <a:off x="6148586" y="916025"/>
            <a:ext cx="3920832" cy="3650676"/>
          </a:xfrm>
          <a:prstGeom prst="ellipse">
            <a:avLst/>
          </a:prstGeom>
          <a:ln w="25400">
            <a:solidFill>
              <a:srgbClr val="5E5E5E"/>
            </a:solidFill>
            <a:miter lim="400000"/>
          </a:ln>
        </p:spPr>
        <p:txBody>
          <a:bodyPr lIns="50800" tIns="50800" rIns="50800" bIns="50800" anchor="ctr"/>
          <a:lstStyle/>
          <a:p>
            <a:pPr algn="ctr" defTabSz="584200">
              <a:defRPr sz="2200">
                <a:solidFill>
                  <a:srgbClr val="FFFFFF"/>
                </a:solidFill>
                <a:latin typeface="+mn-lt"/>
                <a:ea typeface="+mn-ea"/>
                <a:cs typeface="+mn-cs"/>
                <a:sym typeface="Helvetica Neue Medium"/>
              </a:defRPr>
            </a:pPr>
            <a:endParaRPr/>
          </a:p>
        </p:txBody>
      </p:sp>
      <p:sp>
        <p:nvSpPr>
          <p:cNvPr id="206" name="Oval"/>
          <p:cNvSpPr/>
          <p:nvPr/>
        </p:nvSpPr>
        <p:spPr>
          <a:xfrm>
            <a:off x="4886654" y="2753531"/>
            <a:ext cx="3920832" cy="3650676"/>
          </a:xfrm>
          <a:prstGeom prst="ellipse">
            <a:avLst/>
          </a:prstGeom>
          <a:ln w="25400">
            <a:solidFill>
              <a:srgbClr val="5E5E5E"/>
            </a:solidFill>
            <a:miter lim="400000"/>
          </a:ln>
        </p:spPr>
        <p:txBody>
          <a:bodyPr lIns="50800" tIns="50800" rIns="50800" bIns="50800" anchor="ctr"/>
          <a:lstStyle/>
          <a:p>
            <a:pPr algn="ctr" defTabSz="584200">
              <a:defRPr sz="2200">
                <a:solidFill>
                  <a:srgbClr val="FFFFFF"/>
                </a:solidFill>
                <a:latin typeface="+mn-lt"/>
                <a:ea typeface="+mn-ea"/>
                <a:cs typeface="+mn-cs"/>
                <a:sym typeface="Helvetica Neue Medium"/>
              </a:defRPr>
            </a:pPr>
            <a:endParaRPr/>
          </a:p>
        </p:txBody>
      </p:sp>
      <p:sp>
        <p:nvSpPr>
          <p:cNvPr id="207" name="Effective,…"/>
          <p:cNvSpPr txBox="1"/>
          <p:nvPr/>
        </p:nvSpPr>
        <p:spPr>
          <a:xfrm>
            <a:off x="5986096" y="2858584"/>
            <a:ext cx="1735150" cy="74892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ctr" defTabSz="584200">
              <a:defRPr sz="1900" b="1">
                <a:latin typeface="Gill Sans"/>
                <a:ea typeface="Gill Sans"/>
                <a:cs typeface="Gill Sans"/>
                <a:sym typeface="Gill Sans"/>
              </a:defRPr>
            </a:pPr>
            <a:r>
              <a:rPr sz="1400"/>
              <a:t>Effective,</a:t>
            </a:r>
          </a:p>
          <a:p>
            <a:pPr algn="ctr" defTabSz="584200">
              <a:defRPr sz="1900" b="1">
                <a:latin typeface="Gill Sans"/>
                <a:ea typeface="Gill Sans"/>
                <a:cs typeface="Gill Sans"/>
                <a:sym typeface="Gill Sans"/>
              </a:defRPr>
            </a:pPr>
            <a:r>
              <a:rPr lang="en-US" sz="1400"/>
              <a:t>inclusive  </a:t>
            </a:r>
          </a:p>
          <a:p>
            <a:pPr algn="ctr" defTabSz="584200">
              <a:defRPr sz="1900" b="1">
                <a:latin typeface="Gill Sans"/>
                <a:ea typeface="Gill Sans"/>
                <a:cs typeface="Gill Sans"/>
                <a:sym typeface="Gill Sans"/>
              </a:defRPr>
            </a:pPr>
            <a:r>
              <a:rPr lang="en-US" sz="1400"/>
              <a:t>service</a:t>
            </a:r>
            <a:endParaRPr sz="1400"/>
          </a:p>
        </p:txBody>
      </p:sp>
      <p:sp>
        <p:nvSpPr>
          <p:cNvPr id="208" name="Equity-mindedness"/>
          <p:cNvSpPr txBox="1"/>
          <p:nvPr/>
        </p:nvSpPr>
        <p:spPr>
          <a:xfrm>
            <a:off x="7550437" y="1845913"/>
            <a:ext cx="1896827" cy="660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584200">
              <a:defRPr sz="1900" b="1">
                <a:solidFill>
                  <a:schemeClr val="accent5">
                    <a:lumOff val="-29866"/>
                  </a:schemeClr>
                </a:solidFill>
                <a:latin typeface="Gill Sans"/>
                <a:ea typeface="Gill Sans"/>
                <a:cs typeface="Gill Sans"/>
                <a:sym typeface="Gill Sans"/>
              </a:defRPr>
            </a:lvl1pPr>
          </a:lstStyle>
          <a:p>
            <a:r>
              <a:t>Equity-mindedness </a:t>
            </a:r>
          </a:p>
        </p:txBody>
      </p:sp>
      <p:sp>
        <p:nvSpPr>
          <p:cNvPr id="209" name="Inclusive Feedback"/>
          <p:cNvSpPr txBox="1"/>
          <p:nvPr/>
        </p:nvSpPr>
        <p:spPr>
          <a:xfrm>
            <a:off x="4089270" y="1953466"/>
            <a:ext cx="1896826" cy="68736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584200">
              <a:defRPr sz="1900" b="1">
                <a:solidFill>
                  <a:schemeClr val="accent6">
                    <a:hueOff val="-146070"/>
                    <a:satOff val="-10048"/>
                    <a:lumOff val="-30626"/>
                  </a:schemeClr>
                </a:solidFill>
                <a:latin typeface="Gill Sans"/>
                <a:ea typeface="Gill Sans"/>
                <a:cs typeface="Gill Sans"/>
                <a:sym typeface="Gill Sans"/>
              </a:defRPr>
            </a:lvl1pPr>
          </a:lstStyle>
          <a:p>
            <a:r>
              <a:t>Inclusive </a:t>
            </a:r>
            <a:r>
              <a:rPr lang="en-US"/>
              <a:t>feedback </a:t>
            </a:r>
            <a:endParaRPr/>
          </a:p>
        </p:txBody>
      </p:sp>
      <p:sp>
        <p:nvSpPr>
          <p:cNvPr id="210" name="Using data to inform reflection"/>
          <p:cNvSpPr txBox="1"/>
          <p:nvPr/>
        </p:nvSpPr>
        <p:spPr>
          <a:xfrm>
            <a:off x="5919444" y="4679398"/>
            <a:ext cx="1896826" cy="939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ctr" defTabSz="584200">
              <a:defRPr sz="1900" b="1">
                <a:solidFill>
                  <a:schemeClr val="accent4">
                    <a:hueOff val="-1081314"/>
                    <a:satOff val="4338"/>
                    <a:lumOff val="-8931"/>
                  </a:schemeClr>
                </a:solidFill>
                <a:latin typeface="Gill Sans"/>
                <a:ea typeface="Gill Sans"/>
                <a:cs typeface="Gill Sans"/>
                <a:sym typeface="Gill Sans"/>
              </a:defRPr>
            </a:lvl1pPr>
          </a:lstStyle>
          <a:p>
            <a:r>
              <a:t>Using data to inform reflection </a:t>
            </a:r>
          </a:p>
        </p:txBody>
      </p:sp>
      <p:sp>
        <p:nvSpPr>
          <p:cNvPr id="211" name="Feedback, Assessment, and Data-Informed Reflection"/>
          <p:cNvSpPr txBox="1"/>
          <p:nvPr/>
        </p:nvSpPr>
        <p:spPr>
          <a:xfrm>
            <a:off x="2582474" y="192071"/>
            <a:ext cx="8529192" cy="46106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ctr" defTabSz="584200">
              <a:defRPr sz="2400" b="1">
                <a:latin typeface="Gill Sans"/>
                <a:ea typeface="Gill Sans"/>
                <a:cs typeface="Gill Sans"/>
                <a:sym typeface="Gill Sans"/>
              </a:defRPr>
            </a:lvl1pPr>
          </a:lstStyle>
          <a:p>
            <a:r>
              <a:t>Feedback, Assessment, and Data-Informed Reflection </a:t>
            </a:r>
          </a:p>
        </p:txBody>
      </p:sp>
      <p:sp>
        <p:nvSpPr>
          <p:cNvPr id="212" name="The dimension of Feedback, Assessment and Data-Informed Reflection can be described as follows:"/>
          <p:cNvSpPr txBox="1"/>
          <p:nvPr/>
        </p:nvSpPr>
        <p:spPr>
          <a:xfrm>
            <a:off x="8981401" y="5575728"/>
            <a:ext cx="3771036" cy="3980577"/>
          </a:xfrm>
          <a:prstGeom prst="rect">
            <a:avLst/>
          </a:prstGeom>
          <a:solidFill>
            <a:srgbClr val="5E5E5E">
              <a:alpha val="73432"/>
            </a:srgbClr>
          </a:solidFill>
          <a:ln w="12700">
            <a:solidFill>
              <a:srgbClr val="000000">
                <a:alpha val="73432"/>
              </a:srgbClr>
            </a:solidFill>
            <a:miter lim="400000"/>
          </a:ln>
          <a:extLst>
            <a:ext uri="{C572A759-6A51-4108-AA02-DFA0A04FC94B}">
              <ma14:wrappingTextBoxFlag xmlns="" xmlns:ma14="http://schemas.microsoft.com/office/mac/drawingml/2011/main" xmlns:a14="http://schemas.microsoft.com/office/drawing/2010/main" xmlns:m="http://schemas.openxmlformats.org/officeDocument/2006/math" val="1"/>
            </a:ext>
          </a:extLst>
        </p:spPr>
        <p:txBody>
          <a:bodyPr wrap="square" lIns="50800" tIns="50800" rIns="50800" bIns="50800" anchor="ctr">
            <a:spAutoFit/>
          </a:bodyPr>
          <a:lstStyle/>
          <a:p>
            <a:pPr algn="ctr" defTabSz="584200">
              <a:defRPr sz="1400">
                <a:latin typeface="Gill Sans"/>
                <a:ea typeface="Gill Sans"/>
                <a:cs typeface="Gill Sans"/>
                <a:sym typeface="Gill Sans"/>
              </a:defRPr>
            </a:pPr>
            <a:endParaRPr lang="en-US"/>
          </a:p>
          <a:p>
            <a:pPr algn="ctr" defTabSz="584200">
              <a:defRPr sz="1400">
                <a:latin typeface="Gill Sans"/>
                <a:ea typeface="Gill Sans"/>
                <a:cs typeface="Gill Sans"/>
                <a:sym typeface="Gill Sans"/>
              </a:defRPr>
            </a:pPr>
            <a:r>
              <a:t>The dimension of </a:t>
            </a:r>
            <a:r>
              <a:rPr b="1"/>
              <a:t>Feedback, Assessment and</a:t>
            </a:r>
            <a:r>
              <a:t> </a:t>
            </a:r>
            <a:r>
              <a:rPr b="1"/>
              <a:t>Data-Informed Reflection</a:t>
            </a:r>
            <a:r>
              <a:t> can be described as follows:</a:t>
            </a:r>
            <a:r>
              <a:rPr lang="en-US"/>
              <a:t>  A variety of assessments should be </a:t>
            </a:r>
          </a:p>
          <a:p>
            <a:pPr algn="ctr" defTabSz="584200">
              <a:defRPr sz="1400">
                <a:latin typeface="Gill Sans"/>
                <a:ea typeface="Gill Sans"/>
                <a:cs typeface="Gill Sans"/>
                <a:sym typeface="Gill Sans"/>
              </a:defRPr>
            </a:pPr>
            <a:r>
              <a:rPr lang="en-US"/>
              <a:t>employed  to understand students' </a:t>
            </a:r>
          </a:p>
          <a:p>
            <a:pPr algn="ctr" defTabSz="584200">
              <a:defRPr sz="1400">
                <a:latin typeface="Gill Sans"/>
                <a:ea typeface="Gill Sans"/>
                <a:cs typeface="Gill Sans"/>
                <a:sym typeface="Gill Sans"/>
              </a:defRPr>
            </a:pPr>
            <a:r>
              <a:rPr lang="en-US"/>
              <a:t>individual and collective feedback and </a:t>
            </a:r>
          </a:p>
          <a:p>
            <a:pPr algn="ctr" defTabSz="584200">
              <a:defRPr sz="1400">
                <a:latin typeface="Gill Sans"/>
                <a:ea typeface="Gill Sans"/>
                <a:cs typeface="Gill Sans"/>
                <a:sym typeface="Gill Sans"/>
              </a:defRPr>
            </a:pPr>
            <a:r>
              <a:rPr lang="en-US"/>
              <a:t>needs. A range of assessments offer the opportunity to hear the voice </a:t>
            </a:r>
          </a:p>
          <a:p>
            <a:pPr algn="ctr" defTabSz="584200">
              <a:defRPr sz="1400">
                <a:latin typeface="Gill Sans"/>
                <a:ea typeface="Gill Sans"/>
                <a:cs typeface="Gill Sans"/>
                <a:sym typeface="Gill Sans"/>
              </a:defRPr>
            </a:pPr>
            <a:r>
              <a:rPr lang="en-US"/>
              <a:t>of the student and allow adjustments  to  be made to policies and procedures, </a:t>
            </a:r>
          </a:p>
          <a:p>
            <a:pPr algn="ctr" defTabSz="584200">
              <a:defRPr sz="1400">
                <a:latin typeface="Gill Sans"/>
                <a:ea typeface="Gill Sans"/>
                <a:cs typeface="Gill Sans"/>
                <a:sym typeface="Gill Sans"/>
              </a:defRPr>
            </a:pPr>
            <a:r>
              <a:rPr lang="en-US"/>
              <a:t>outreach strategies, and services offered. Critical reflection requires the use of a variety of data to consider practices, biases, and awareness of students' needs.  </a:t>
            </a:r>
          </a:p>
          <a:p>
            <a:pPr algn="ctr" defTabSz="584200">
              <a:defRPr sz="1400">
                <a:latin typeface="Gill Sans"/>
                <a:ea typeface="Gill Sans"/>
                <a:cs typeface="Gill Sans"/>
                <a:sym typeface="Gill Sans"/>
              </a:defRPr>
            </a:pPr>
            <a:r>
              <a:rPr lang="en-US"/>
              <a:t>Ultimately, data-based reflection </a:t>
            </a:r>
          </a:p>
          <a:p>
            <a:pPr algn="ctr" defTabSz="584200">
              <a:defRPr sz="1400">
                <a:latin typeface="Gill Sans"/>
                <a:ea typeface="Gill Sans"/>
                <a:cs typeface="Gill Sans"/>
                <a:sym typeface="Gill Sans"/>
              </a:defRPr>
            </a:pPr>
            <a:r>
              <a:rPr lang="en-US"/>
              <a:t>should inform continuous </a:t>
            </a:r>
          </a:p>
          <a:p>
            <a:pPr algn="ctr" defTabSz="584200">
              <a:defRPr sz="1400">
                <a:latin typeface="Gill Sans"/>
                <a:ea typeface="Gill Sans"/>
                <a:cs typeface="Gill Sans"/>
                <a:sym typeface="Gill Sans"/>
              </a:defRPr>
            </a:pPr>
            <a:r>
              <a:rPr lang="en-US"/>
              <a:t>improvements to service.   </a:t>
            </a:r>
          </a:p>
          <a:p>
            <a:pPr algn="ctr" defTabSz="584200">
              <a:defRPr sz="1400">
                <a:latin typeface="Gill Sans"/>
                <a:ea typeface="Gill Sans"/>
                <a:cs typeface="Gill Sans"/>
                <a:sym typeface="Gill Sans"/>
              </a:defRPr>
            </a:pPr>
            <a:r>
              <a:rPr lang="en-US"/>
              <a:t>  </a:t>
            </a:r>
            <a:endParaRPr/>
          </a:p>
        </p:txBody>
      </p:sp>
      <p:sp>
        <p:nvSpPr>
          <p:cNvPr id="213" name="Strategies for Inclusive Feedback…"/>
          <p:cNvSpPr txBox="1"/>
          <p:nvPr/>
        </p:nvSpPr>
        <p:spPr>
          <a:xfrm>
            <a:off x="679873" y="1504887"/>
            <a:ext cx="2147348" cy="45345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b="1">
                <a:latin typeface="Gill Sans"/>
                <a:ea typeface="Gill Sans"/>
                <a:cs typeface="Gill Sans"/>
                <a:sym typeface="Gill Sans"/>
              </a:defRPr>
            </a:pPr>
            <a:r>
              <a:t>Strategies for </a:t>
            </a:r>
            <a:r>
              <a:rPr lang="en-US"/>
              <a:t>inclusive feedback: </a:t>
            </a:r>
            <a:endParaRPr/>
          </a:p>
          <a:p>
            <a:pPr marL="166370" indent="-166370">
              <a:buSzPct val="145000"/>
              <a:buChar char="•"/>
              <a:defRPr>
                <a:latin typeface="Gill Sans"/>
                <a:ea typeface="Gill Sans"/>
                <a:cs typeface="Gill Sans"/>
                <a:sym typeface="Gill Sans"/>
              </a:defRPr>
            </a:pPr>
            <a:r>
              <a:rPr lang="en-US"/>
              <a:t>student</a:t>
            </a:r>
            <a:r>
              <a:t> self-evaluation</a:t>
            </a:r>
          </a:p>
          <a:p>
            <a:pPr marL="166370" indent="-166370">
              <a:buSzPct val="145000"/>
              <a:buChar char="•"/>
              <a:defRPr>
                <a:latin typeface="Gill Sans"/>
                <a:ea typeface="Gill Sans"/>
                <a:cs typeface="Gill Sans"/>
                <a:sym typeface="Gill Sans"/>
              </a:defRPr>
            </a:pPr>
            <a:r>
              <a:rPr lang="en-US"/>
              <a:t>technology</a:t>
            </a:r>
            <a:r>
              <a:t> for efficient feedback</a:t>
            </a:r>
          </a:p>
          <a:p>
            <a:pPr marL="166370" indent="-166370">
              <a:buSzPct val="145000"/>
              <a:buChar char="•"/>
              <a:defRPr>
                <a:latin typeface="Gill Sans"/>
                <a:ea typeface="Gill Sans"/>
                <a:cs typeface="Gill Sans"/>
                <a:sym typeface="Gill Sans"/>
              </a:defRPr>
            </a:pPr>
            <a:r>
              <a:rPr lang="en-US"/>
              <a:t>support</a:t>
            </a:r>
            <a:r>
              <a:t> for students to make connections between feedback and improvement</a:t>
            </a:r>
            <a:r>
              <a:rPr lang="en-US"/>
              <a:t> </a:t>
            </a:r>
          </a:p>
          <a:p>
            <a:pPr marL="166370" indent="-166370">
              <a:buSzPct val="145000"/>
              <a:buChar char="•"/>
              <a:defRPr>
                <a:latin typeface="Gill Sans"/>
                <a:ea typeface="Gill Sans"/>
                <a:cs typeface="Gill Sans"/>
                <a:sym typeface="Gill Sans"/>
              </a:defRPr>
            </a:pPr>
            <a:r>
              <a:rPr lang="en-US"/>
              <a:t>feedback</a:t>
            </a:r>
            <a:r>
              <a:t> to check for understanding</a:t>
            </a:r>
          </a:p>
          <a:p>
            <a:pPr marL="166370" indent="-166370">
              <a:buChar char="•"/>
              <a:defRPr>
                <a:latin typeface="Gill Sans"/>
                <a:ea typeface="Gill Sans"/>
                <a:cs typeface="Gill Sans"/>
                <a:sym typeface="Gill Sans"/>
              </a:defRPr>
            </a:pPr>
            <a:endParaRPr lang="en-US"/>
          </a:p>
          <a:p>
            <a:pPr marL="166370" indent="-166370">
              <a:buChar char="•"/>
              <a:defRPr>
                <a:latin typeface="Gill Sans"/>
                <a:ea typeface="Gill Sans"/>
                <a:cs typeface="Gill Sans"/>
                <a:sym typeface="Gill Sans"/>
              </a:defRPr>
            </a:pPr>
            <a:endParaRPr lang="en-US"/>
          </a:p>
          <a:p>
            <a:pPr marL="166370" indent="-166370">
              <a:buChar char="•"/>
              <a:defRPr>
                <a:latin typeface="Gill Sans"/>
                <a:ea typeface="Gill Sans"/>
                <a:cs typeface="Gill Sans"/>
                <a:sym typeface="Gill Sans"/>
              </a:defRPr>
            </a:pPr>
            <a:endParaRPr lang="en-US"/>
          </a:p>
          <a:p>
            <a:pPr>
              <a:defRPr>
                <a:latin typeface="Gill Sans"/>
                <a:ea typeface="Gill Sans"/>
                <a:cs typeface="Gill Sans"/>
                <a:sym typeface="Gill Sans"/>
              </a:defRPr>
            </a:pPr>
            <a:endParaRPr lang="en-US"/>
          </a:p>
          <a:p>
            <a:pPr>
              <a:defRPr>
                <a:latin typeface="Gill Sans"/>
                <a:ea typeface="Gill Sans"/>
                <a:cs typeface="Gill Sans"/>
                <a:sym typeface="Gill Sans"/>
              </a:defRPr>
            </a:pPr>
            <a:r>
              <a:rPr lang="en-US" b="1"/>
              <a:t>Ensure service</a:t>
            </a:r>
            <a:r>
              <a:rPr b="1"/>
              <a:t> practices</a:t>
            </a:r>
            <a:r>
              <a:rPr lang="en-US" b="1"/>
              <a:t> and policies</a:t>
            </a:r>
            <a:r>
              <a:rPr b="1"/>
              <a:t> </a:t>
            </a:r>
            <a:r>
              <a:rPr lang="en-US" b="1"/>
              <a:t>bolster</a:t>
            </a:r>
            <a:r>
              <a:rPr b="1"/>
              <a:t> student success</a:t>
            </a:r>
            <a:r>
              <a:rPr lang="en-US" b="1"/>
              <a:t>:</a:t>
            </a:r>
            <a:endParaRPr b="1"/>
          </a:p>
          <a:p>
            <a:pPr marL="166370" indent="-166370">
              <a:buSzPct val="145000"/>
              <a:buChar char="•"/>
              <a:defRPr>
                <a:latin typeface="Gill Sans"/>
                <a:ea typeface="Gill Sans"/>
                <a:cs typeface="Gill Sans"/>
                <a:sym typeface="Gill Sans"/>
              </a:defRPr>
            </a:pPr>
            <a:r>
              <a:rPr lang="en-US"/>
              <a:t>critically and regularly review policies and procedures</a:t>
            </a:r>
          </a:p>
          <a:p>
            <a:pPr marL="166370" indent="-166370">
              <a:buSzPct val="145000"/>
              <a:buChar char="•"/>
              <a:defRPr>
                <a:latin typeface="Gill Sans"/>
                <a:ea typeface="Gill Sans"/>
                <a:cs typeface="Gill Sans"/>
                <a:sym typeface="Gill Sans"/>
              </a:defRPr>
            </a:pPr>
            <a:r>
              <a:rPr lang="en-US"/>
              <a:t>expectations</a:t>
            </a:r>
            <a:r>
              <a:t> for success are clearly articulated</a:t>
            </a:r>
          </a:p>
          <a:p>
            <a:pPr marL="166370" indent="-166370">
              <a:buSzPct val="145000"/>
              <a:buChar char="•"/>
              <a:defRPr>
                <a:latin typeface="Gill Sans"/>
                <a:ea typeface="Gill Sans"/>
                <a:cs typeface="Gill Sans"/>
                <a:sym typeface="Gill Sans"/>
              </a:defRPr>
            </a:pPr>
            <a:r>
              <a:t>fair, consistent, and transparent </a:t>
            </a:r>
            <a:r>
              <a:rPr lang="en-US"/>
              <a:t>policies and practices</a:t>
            </a:r>
            <a:endParaRPr/>
          </a:p>
          <a:p>
            <a:pPr marL="166370" indent="-166370">
              <a:buSzPct val="145000"/>
              <a:buChar char="•"/>
              <a:defRPr>
                <a:latin typeface="Gill Sans"/>
                <a:ea typeface="Gill Sans"/>
                <a:cs typeface="Gill Sans"/>
                <a:sym typeface="Gill Sans"/>
              </a:defRPr>
            </a:pPr>
            <a:r>
              <a:rPr lang="en-US"/>
              <a:t>technology</a:t>
            </a:r>
            <a:r>
              <a:t> considerations</a:t>
            </a:r>
            <a:r>
              <a:rPr lang="en-US"/>
              <a:t> </a:t>
            </a:r>
            <a:endParaRPr/>
          </a:p>
        </p:txBody>
      </p:sp>
      <p:sp>
        <p:nvSpPr>
          <p:cNvPr id="214" name="Seek data to inform equity-minded practices and procedures…"/>
          <p:cNvSpPr txBox="1"/>
          <p:nvPr/>
        </p:nvSpPr>
        <p:spPr>
          <a:xfrm>
            <a:off x="3330068" y="6562862"/>
            <a:ext cx="3842915" cy="287258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b="1">
                <a:latin typeface="Gill Sans"/>
                <a:ea typeface="Gill Sans"/>
                <a:cs typeface="Gill Sans"/>
                <a:sym typeface="Gill Sans"/>
              </a:defRPr>
            </a:pPr>
            <a:r>
              <a:t>Seek data to inform equity-minded practices and procedures</a:t>
            </a:r>
            <a:r>
              <a:rPr lang="en-US"/>
              <a:t>:</a:t>
            </a:r>
            <a:endParaRPr/>
          </a:p>
          <a:p>
            <a:pPr marL="166370" indent="-166370">
              <a:buSzPct val="145000"/>
              <a:buChar char="•"/>
              <a:defRPr>
                <a:latin typeface="Gill Sans"/>
                <a:ea typeface="Gill Sans"/>
                <a:cs typeface="Gill Sans"/>
                <a:sym typeface="Gill Sans"/>
              </a:defRPr>
            </a:pPr>
            <a:r>
              <a:t>student perceptions/experiences (e.g., </a:t>
            </a:r>
            <a:r>
              <a:rPr lang="en-US"/>
              <a:t>student satisfaction survey</a:t>
            </a:r>
            <a:r>
              <a:t>, midterm chats, </a:t>
            </a:r>
            <a:r>
              <a:rPr lang="en-US"/>
              <a:t>check-ins</a:t>
            </a:r>
            <a:r>
              <a:t>)</a:t>
            </a:r>
          </a:p>
          <a:p>
            <a:pPr marL="166370" indent="-166370">
              <a:buSzPct val="145000"/>
              <a:buChar char="•"/>
              <a:defRPr>
                <a:latin typeface="Gill Sans"/>
                <a:ea typeface="Gill Sans"/>
                <a:cs typeface="Gill Sans"/>
                <a:sym typeface="Gill Sans"/>
              </a:defRPr>
            </a:pPr>
            <a:r>
              <a:t>frequent monitoring to </a:t>
            </a:r>
            <a:r>
              <a:rPr lang="en-US"/>
              <a:t>make adjustments</a:t>
            </a:r>
            <a:endParaRPr/>
          </a:p>
          <a:p>
            <a:pPr marL="166370" indent="-166370">
              <a:buSzPct val="145000"/>
              <a:buChar char="•"/>
              <a:defRPr>
                <a:latin typeface="Gill Sans"/>
                <a:ea typeface="Gill Sans"/>
                <a:cs typeface="Gill Sans"/>
                <a:sym typeface="Gill Sans"/>
              </a:defRPr>
            </a:pPr>
            <a:r>
              <a:t>disaggregated data </a:t>
            </a:r>
            <a:r>
              <a:rPr lang="en-US"/>
              <a:t>as</a:t>
            </a:r>
            <a:r>
              <a:t> a class and across identity groups</a:t>
            </a:r>
            <a:r>
              <a:rPr lang="en-US"/>
              <a:t>  </a:t>
            </a:r>
            <a:endParaRPr/>
          </a:p>
          <a:p>
            <a:pPr>
              <a:defRPr b="1">
                <a:latin typeface="Gill Sans"/>
                <a:ea typeface="Gill Sans"/>
                <a:cs typeface="Gill Sans"/>
                <a:sym typeface="Gill Sans"/>
              </a:defRPr>
            </a:pPr>
            <a:endParaRPr lang="en-US"/>
          </a:p>
          <a:p>
            <a:pPr>
              <a:defRPr b="1">
                <a:latin typeface="Gill Sans"/>
                <a:ea typeface="Gill Sans"/>
                <a:cs typeface="Gill Sans"/>
                <a:sym typeface="Gill Sans"/>
              </a:defRPr>
            </a:pPr>
            <a:r>
              <a:t>Reflection on own behaviors:</a:t>
            </a:r>
            <a:r>
              <a:rPr lang="en-US"/>
              <a:t> </a:t>
            </a:r>
            <a:endParaRPr/>
          </a:p>
          <a:p>
            <a:pPr marL="166370" indent="-166370">
              <a:buSzPct val="145000"/>
              <a:buChar char="•"/>
              <a:defRPr>
                <a:latin typeface="Gill Sans"/>
                <a:ea typeface="Gill Sans"/>
                <a:cs typeface="Gill Sans"/>
                <a:sym typeface="Gill Sans"/>
              </a:defRPr>
            </a:pPr>
            <a:r>
              <a:rPr lang="en-US"/>
              <a:t>student’s</a:t>
            </a:r>
            <a:r>
              <a:t> perception/feedback</a:t>
            </a:r>
          </a:p>
          <a:p>
            <a:pPr marL="166370" indent="-166370">
              <a:buSzPct val="145000"/>
              <a:buChar char="•"/>
              <a:defRPr>
                <a:latin typeface="Gill Sans"/>
                <a:ea typeface="Gill Sans"/>
                <a:cs typeface="Gill Sans"/>
                <a:sym typeface="Gill Sans"/>
              </a:defRPr>
            </a:pPr>
            <a:r>
              <a:rPr lang="en-US"/>
              <a:t>colleague</a:t>
            </a:r>
            <a:r>
              <a:t> perceptions/feedback</a:t>
            </a:r>
          </a:p>
          <a:p>
            <a:pPr marL="166370" indent="-166370">
              <a:buSzPct val="145000"/>
              <a:buChar char="•"/>
              <a:defRPr>
                <a:latin typeface="Gill Sans"/>
                <a:ea typeface="Gill Sans"/>
                <a:cs typeface="Gill Sans"/>
                <a:sym typeface="Gill Sans"/>
              </a:defRPr>
            </a:pPr>
            <a:r>
              <a:rPr lang="en-US"/>
              <a:t>ownership </a:t>
            </a:r>
            <a:r>
              <a:t>of biases and identities</a:t>
            </a:r>
          </a:p>
          <a:p>
            <a:pPr marL="166370" indent="-166370">
              <a:buSzPct val="145000"/>
              <a:buChar char="•"/>
              <a:defRPr>
                <a:latin typeface="Gill Sans"/>
                <a:ea typeface="Gill Sans"/>
                <a:cs typeface="Gill Sans"/>
                <a:sym typeface="Gill Sans"/>
              </a:defRPr>
            </a:pPr>
            <a:r>
              <a:rPr lang="en-US"/>
              <a:t>positionally</a:t>
            </a:r>
            <a:r>
              <a:t> and privilege</a:t>
            </a:r>
          </a:p>
          <a:p>
            <a:pPr marL="166370" indent="-166370">
              <a:buSzPct val="145000"/>
              <a:buChar char="•"/>
              <a:defRPr>
                <a:latin typeface="Gill Sans"/>
                <a:ea typeface="Gill Sans"/>
                <a:cs typeface="Gill Sans"/>
                <a:sym typeface="Gill Sans"/>
              </a:defRPr>
            </a:pPr>
            <a:r>
              <a:rPr lang="en-US"/>
              <a:t>own</a:t>
            </a:r>
            <a:r>
              <a:t> vs other’s experiences with the world (e.g. people with disabilities, LGBTQ+, people from different racial/ethnic/linguistic backgrounds)</a:t>
            </a:r>
          </a:p>
        </p:txBody>
      </p:sp>
      <p:sp>
        <p:nvSpPr>
          <p:cNvPr id="215" name="Understand equity as critical to teaching and learning:…"/>
          <p:cNvSpPr txBox="1"/>
          <p:nvPr/>
        </p:nvSpPr>
        <p:spPr>
          <a:xfrm>
            <a:off x="10336525" y="1341237"/>
            <a:ext cx="2147348" cy="398057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b="1">
                <a:latin typeface="Gill Sans"/>
                <a:ea typeface="Gill Sans"/>
                <a:cs typeface="Gill Sans"/>
                <a:sym typeface="Gill Sans"/>
              </a:defRPr>
            </a:pPr>
            <a:r>
              <a:t>Understand equity as critical to </a:t>
            </a:r>
            <a:r>
              <a:rPr lang="en-US"/>
              <a:t>student success</a:t>
            </a:r>
            <a:r>
              <a:t>:</a:t>
            </a:r>
            <a:r>
              <a:rPr lang="en-US"/>
              <a:t> </a:t>
            </a:r>
          </a:p>
          <a:p>
            <a:pPr marL="166370" indent="-166370">
              <a:buSzPct val="145000"/>
              <a:buChar char="•"/>
              <a:defRPr>
                <a:latin typeface="Gill Sans"/>
                <a:ea typeface="Gill Sans"/>
                <a:cs typeface="Gill Sans"/>
                <a:sym typeface="Gill Sans"/>
              </a:defRPr>
            </a:pPr>
            <a:r>
              <a:t>diversity consciousness</a:t>
            </a:r>
            <a:r>
              <a:rPr lang="en-US"/>
              <a:t> </a:t>
            </a:r>
            <a:endParaRPr/>
          </a:p>
          <a:p>
            <a:pPr marL="166370" indent="-166370">
              <a:buSzPct val="145000"/>
              <a:buChar char="•"/>
              <a:defRPr>
                <a:latin typeface="Gill Sans"/>
                <a:ea typeface="Gill Sans"/>
                <a:cs typeface="Gill Sans"/>
                <a:sym typeface="Gill Sans"/>
              </a:defRPr>
            </a:pPr>
            <a:r>
              <a:t>participation/success of all students with </a:t>
            </a:r>
            <a:r>
              <a:rPr lang="en-US"/>
              <a:t>attention</a:t>
            </a:r>
            <a:r>
              <a:t> to the success of students from historically underrepresented racial/ ethnic groups</a:t>
            </a:r>
            <a:r>
              <a:rPr lang="en-US"/>
              <a:t> </a:t>
            </a:r>
            <a:endParaRPr/>
          </a:p>
          <a:p>
            <a:pPr marL="166370" indent="-166370">
              <a:buSzPct val="145000"/>
              <a:buChar char="•"/>
              <a:defRPr>
                <a:latin typeface="Gill Sans"/>
                <a:ea typeface="Gill Sans"/>
                <a:cs typeface="Gill Sans"/>
                <a:sym typeface="Gill Sans"/>
              </a:defRPr>
            </a:pPr>
            <a:r>
              <a:t>remediation of institutional/</a:t>
            </a:r>
            <a:r>
              <a:rPr lang="en-US"/>
              <a:t>staff </a:t>
            </a:r>
            <a:r>
              <a:t>actions rather than students’ actions alone</a:t>
            </a:r>
          </a:p>
          <a:p>
            <a:pPr marL="166370" indent="-166370">
              <a:buSzPct val="145000"/>
              <a:buChar char="•"/>
              <a:defRPr>
                <a:latin typeface="Gill Sans"/>
                <a:ea typeface="Gill Sans"/>
                <a:cs typeface="Gill Sans"/>
                <a:sym typeface="Gill Sans"/>
              </a:defRPr>
            </a:pPr>
            <a:r>
              <a:t>disaggregated data and qualitative findings as feedback loops</a:t>
            </a:r>
          </a:p>
          <a:p>
            <a:pPr marL="166370" indent="-166370">
              <a:buSzPct val="145000"/>
              <a:buChar char="•"/>
              <a:defRPr>
                <a:latin typeface="Gill Sans"/>
                <a:ea typeface="Gill Sans"/>
                <a:cs typeface="Gill Sans"/>
                <a:sym typeface="Gill Sans"/>
              </a:defRPr>
            </a:pPr>
            <a:r>
              <a:t>goal setting and planning for equity-minded service, policies and procedures</a:t>
            </a:r>
          </a:p>
          <a:p>
            <a:pPr marL="166370" indent="-166370">
              <a:buSzPct val="145000"/>
              <a:buChar char="•"/>
              <a:defRPr>
                <a:latin typeface="Gill Sans"/>
                <a:ea typeface="Gill Sans"/>
                <a:cs typeface="Gill Sans"/>
                <a:sym typeface="Gill Sans"/>
              </a:defRPr>
            </a:pPr>
            <a:r>
              <a:t>recognition of personal role in student retention and success</a:t>
            </a:r>
          </a:p>
          <a:p>
            <a:pPr>
              <a:defRPr>
                <a:latin typeface="Gill Sans"/>
                <a:ea typeface="Gill Sans"/>
                <a:cs typeface="Gill Sans"/>
                <a:sym typeface="Gill Sans"/>
              </a:defRPr>
            </a:pPr>
            <a:endParaRPr/>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Helvetica"/>
            <a:ea typeface="Helvetica"/>
            <a:cs typeface="Helvetica"/>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AC3EA964542F54AA379634D7D0FA74F" ma:contentTypeVersion="9" ma:contentTypeDescription="Create a new document." ma:contentTypeScope="" ma:versionID="b3498a251c7843417d06b0437d941d9b">
  <xsd:schema xmlns:xsd="http://www.w3.org/2001/XMLSchema" xmlns:xs="http://www.w3.org/2001/XMLSchema" xmlns:p="http://schemas.microsoft.com/office/2006/metadata/properties" xmlns:ns3="6b27c86c-8813-46e0-8ee1-1108b5da570b" xmlns:ns4="a5177c86-8cbf-430b-9034-9483b4c54332" targetNamespace="http://schemas.microsoft.com/office/2006/metadata/properties" ma:root="true" ma:fieldsID="fd5c3cf49e0863c8d83a8000f87dee6b" ns3:_="" ns4:_="">
    <xsd:import namespace="6b27c86c-8813-46e0-8ee1-1108b5da570b"/>
    <xsd:import namespace="a5177c86-8cbf-430b-9034-9483b4c54332"/>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b27c86c-8813-46e0-8ee1-1108b5da570b"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5177c86-8cbf-430b-9034-9483b4c54332"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09C8CE-FCA5-4EFF-8650-7254FCA61853}">
  <ds:schemaRefs>
    <ds:schemaRef ds:uri="6b27c86c-8813-46e0-8ee1-1108b5da570b"/>
    <ds:schemaRef ds:uri="a5177c86-8cbf-430b-9034-9483b4c5433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0F34C5E-C403-48AD-9D53-EE775FAFD681}">
  <ds:schemaRefs>
    <ds:schemaRef ds:uri="6b27c86c-8813-46e0-8ee1-1108b5da570b"/>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a5177c86-8cbf-430b-9034-9483b4c54332"/>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490F447-FEA5-4507-A617-A31B4BA96A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2109</Words>
  <Application>Microsoft Office PowerPoint</Application>
  <PresentationFormat>Custom</PresentationFormat>
  <Paragraphs>358</Paragraphs>
  <Slides>8</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8</vt:i4>
      </vt:variant>
    </vt:vector>
  </HeadingPairs>
  <TitlesOfParts>
    <vt:vector size="18" baseType="lpstr">
      <vt:lpstr>Arial</vt:lpstr>
      <vt:lpstr>Gill Sans</vt:lpstr>
      <vt:lpstr>Helvetica</vt:lpstr>
      <vt:lpstr>Helvetica Light</vt:lpstr>
      <vt:lpstr>Helvetica Neue</vt:lpstr>
      <vt:lpstr>Helvetica Neue Light</vt:lpstr>
      <vt:lpstr>Helvetica Neue Medium</vt:lpstr>
      <vt:lpstr>Helvetica Neue Thin</vt:lpstr>
      <vt:lpstr>Lucida Grande</vt:lpstr>
      <vt:lpstr>White</vt:lpstr>
      <vt:lpstr>Introduction to the  Framework for Inclusive Support and Service Excellence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Ramsey, Stacy</dc:creator>
  <cp:lastModifiedBy>Ramsey, Stacy</cp:lastModifiedBy>
  <cp:revision>1</cp:revision>
  <dcterms:modified xsi:type="dcterms:W3CDTF">2020-10-07T20:47:30Z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0x010100CAC3EA964542F54AA379634D7D0FA74F</vt:lpwstr>
  </property>
</Properties>
</file>