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32918400"/>
  <p:notesSz cx="7023100" cy="93091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34" autoAdjust="0"/>
    <p:restoredTop sz="94660"/>
  </p:normalViewPr>
  <p:slideViewPr>
    <p:cSldViewPr>
      <p:cViewPr>
        <p:scale>
          <a:sx n="100" d="100"/>
          <a:sy n="100" d="100"/>
        </p:scale>
        <p:origin x="20178" y="1750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313502" y="334826"/>
            <a:ext cx="43264186" cy="3212256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217920" y="15361920"/>
            <a:ext cx="30723840" cy="7680960"/>
          </a:xfrm>
        </p:spPr>
        <p:txBody>
          <a:bodyPr/>
          <a:lstStyle>
            <a:lvl1pPr marL="0" indent="0" algn="ctr">
              <a:buNone/>
              <a:defRPr sz="12500">
                <a:solidFill>
                  <a:schemeClr val="tx2"/>
                </a:solidFill>
              </a:defRPr>
            </a:lvl1pPr>
            <a:lvl2pPr marL="2194560" indent="0" algn="ctr">
              <a:buNone/>
            </a:lvl2pPr>
            <a:lvl3pPr marL="4389120" indent="0" algn="ctr">
              <a:buNone/>
            </a:lvl3pPr>
            <a:lvl4pPr marL="6583680" indent="0" algn="ctr">
              <a:buNone/>
            </a:lvl4pPr>
            <a:lvl5pPr marL="8778240" indent="0" algn="ctr">
              <a:buNone/>
            </a:lvl5pPr>
            <a:lvl6pPr marL="10972800" indent="0" algn="ctr">
              <a:buNone/>
            </a:lvl6pPr>
            <a:lvl7pPr marL="13167360" indent="0" algn="ctr">
              <a:buNone/>
            </a:lvl7pPr>
            <a:lvl8pPr marL="15361920" indent="0" algn="ctr">
              <a:buNone/>
            </a:lvl8pPr>
            <a:lvl9pPr marL="1755648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6700">
                <a:solidFill>
                  <a:srgbClr val="FFFFFF"/>
                </a:solidFill>
              </a:defRPr>
            </a:lvl1pPr>
          </a:lstStyle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2071" y="6956657"/>
            <a:ext cx="43303378" cy="73312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02071" y="6704256"/>
            <a:ext cx="43303378" cy="578784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02071" y="14287915"/>
            <a:ext cx="43303378" cy="53055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194560" y="7228466"/>
            <a:ext cx="39502080" cy="7056120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79"/>
            <a:ext cx="9656064" cy="2808732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9120" y="1318274"/>
            <a:ext cx="26700480" cy="2808732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389120" y="6949440"/>
            <a:ext cx="37307520" cy="2194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313502" y="334826"/>
            <a:ext cx="43264186" cy="3212256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4572002"/>
            <a:ext cx="37307520" cy="6537960"/>
          </a:xfrm>
        </p:spPr>
        <p:txBody>
          <a:bodyPr anchor="b" anchorCtr="0"/>
          <a:lstStyle>
            <a:lvl1pPr algn="l">
              <a:buNone/>
              <a:defRPr sz="192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2230102"/>
            <a:ext cx="37307520" cy="6423658"/>
          </a:xfrm>
        </p:spPr>
        <p:txBody>
          <a:bodyPr anchor="t" anchorCtr="0"/>
          <a:lstStyle>
            <a:lvl1pPr marL="0" indent="0">
              <a:buNone/>
              <a:defRPr sz="11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0480" y="29626560"/>
            <a:ext cx="19202400" cy="2194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333180" y="11408784"/>
            <a:ext cx="43264872" cy="4389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31903" y="11239083"/>
            <a:ext cx="43266149" cy="2194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27871" y="11850624"/>
            <a:ext cx="43270181" cy="2194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259" y="29802125"/>
            <a:ext cx="2194560" cy="2194560"/>
          </a:xfrm>
        </p:spPr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389120" y="6949440"/>
            <a:ext cx="17995392" cy="2194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3682960" y="6949440"/>
            <a:ext cx="17995392" cy="2194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1310640"/>
            <a:ext cx="37307520" cy="5486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0" y="6949440"/>
            <a:ext cx="17922240" cy="3657600"/>
          </a:xfrm>
          <a:noFill/>
          <a:ln w="12700" cap="sq" cmpd="sng" algn="ctr">
            <a:noFill/>
            <a:prstDash val="solid"/>
          </a:ln>
        </p:spPr>
        <p:txBody>
          <a:bodyPr lIns="438912" anchor="b" anchorCtr="0">
            <a:noAutofit/>
          </a:bodyPr>
          <a:lstStyle>
            <a:lvl1pPr marL="0" indent="0">
              <a:buNone/>
              <a:defRPr sz="115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3774400" y="6949440"/>
            <a:ext cx="17922240" cy="3657600"/>
          </a:xfrm>
          <a:noFill/>
          <a:ln w="12700" cap="sq" cmpd="sng" algn="ctr">
            <a:noFill/>
            <a:prstDash val="solid"/>
          </a:ln>
        </p:spPr>
        <p:txBody>
          <a:bodyPr lIns="438912" anchor="b" anchorCtr="0">
            <a:noAutofit/>
          </a:bodyPr>
          <a:lstStyle>
            <a:lvl1pPr marL="0" indent="0">
              <a:buNone/>
              <a:defRPr sz="115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389120" y="10789920"/>
            <a:ext cx="17922240" cy="18653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23774400" y="10789920"/>
            <a:ext cx="17922240" cy="18653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307238" y="334824"/>
            <a:ext cx="43264186" cy="3212835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1310640"/>
            <a:ext cx="37307520" cy="5486400"/>
          </a:xfrm>
        </p:spPr>
        <p:txBody>
          <a:bodyPr anchor="b" anchorCtr="0"/>
          <a:lstStyle>
            <a:lvl1pPr algn="l">
              <a:buNone/>
              <a:defRPr sz="19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389120" y="7680960"/>
            <a:ext cx="9144000" cy="21579840"/>
          </a:xfrm>
        </p:spPr>
        <p:txBody>
          <a:bodyPr/>
          <a:lstStyle>
            <a:lvl1pPr marL="0" indent="0">
              <a:buNone/>
              <a:defRPr sz="8600"/>
            </a:lvl1pPr>
            <a:lvl2pPr>
              <a:buNone/>
              <a:defRPr sz="5800"/>
            </a:lvl2pPr>
            <a:lvl3pPr>
              <a:buNone/>
              <a:defRPr sz="4800"/>
            </a:lvl3pPr>
            <a:lvl4pPr>
              <a:buNone/>
              <a:defRPr sz="4300"/>
            </a:lvl4pPr>
            <a:lvl5pPr>
              <a:buNone/>
              <a:defRPr sz="4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4264640" y="7680960"/>
            <a:ext cx="27432000" cy="215798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522640"/>
            <a:ext cx="35112960" cy="2506982"/>
          </a:xfrm>
        </p:spPr>
        <p:txBody>
          <a:bodyPr anchor="ctr">
            <a:noAutofit/>
          </a:bodyPr>
          <a:lstStyle>
            <a:lvl1pPr algn="l">
              <a:buNone/>
              <a:defRPr sz="13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89120" y="26139960"/>
            <a:ext cx="35112960" cy="3291840"/>
          </a:xfrm>
        </p:spPr>
        <p:txBody>
          <a:bodyPr/>
          <a:lstStyle>
            <a:lvl1pPr marL="0" indent="0">
              <a:buFontTx/>
              <a:buNone/>
              <a:defRPr sz="7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9120" y="29626560"/>
            <a:ext cx="18653760" cy="2194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2259" y="29802125"/>
            <a:ext cx="2194560" cy="2194560"/>
          </a:xfrm>
        </p:spPr>
        <p:txBody>
          <a:bodyPr/>
          <a:lstStyle/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327874" y="22481064"/>
            <a:ext cx="43232832" cy="4389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328841" y="22322278"/>
            <a:ext cx="43231867" cy="2194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328850" y="22911477"/>
            <a:ext cx="43231858" cy="23427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7881" y="320042"/>
            <a:ext cx="43208990" cy="2199132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5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307238" y="334824"/>
            <a:ext cx="43264186" cy="3212835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389120" y="1318262"/>
            <a:ext cx="37307520" cy="5486400"/>
          </a:xfrm>
          <a:prstGeom prst="rect">
            <a:avLst/>
          </a:prstGeom>
        </p:spPr>
        <p:txBody>
          <a:bodyPr lIns="438912" tIns="219456" rIns="438912" bIns="438912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389120" y="6949440"/>
            <a:ext cx="37307520" cy="21945600"/>
          </a:xfrm>
          <a:prstGeom prst="rect">
            <a:avLst/>
          </a:prstGeom>
        </p:spPr>
        <p:txBody>
          <a:bodyPr lIns="438912" tIns="219456" rIns="438912" bIns="21945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9626560" y="29718000"/>
            <a:ext cx="11887200" cy="2286000"/>
          </a:xfrm>
          <a:prstGeom prst="rect">
            <a:avLst/>
          </a:prstGeom>
        </p:spPr>
        <p:txBody>
          <a:bodyPr lIns="438912" tIns="219456" rIns="438912" bIns="219456" anchor="ctr" anchorCtr="0"/>
          <a:lstStyle>
            <a:lvl1pPr algn="r" eaLnBrk="1" latinLnBrk="0" hangingPunct="1">
              <a:defRPr kumimoji="0" sz="6700">
                <a:solidFill>
                  <a:schemeClr val="tx2"/>
                </a:solidFill>
              </a:defRPr>
            </a:lvl1pPr>
          </a:lstStyle>
          <a:p>
            <a:fld id="{971EE7E0-7D53-445E-B6B8-8BF92A7E82FD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389120" y="29626560"/>
            <a:ext cx="19019520" cy="2194560"/>
          </a:xfrm>
          <a:prstGeom prst="rect">
            <a:avLst/>
          </a:prstGeom>
        </p:spPr>
        <p:txBody>
          <a:bodyPr lIns="438912" tIns="219456" rIns="438912" bIns="219456" anchor="ctr" anchorCtr="0"/>
          <a:lstStyle>
            <a:lvl1pPr eaLnBrk="1" latinLnBrk="0" hangingPunct="1">
              <a:defRPr kumimoji="0" sz="6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02259" y="29809440"/>
            <a:ext cx="2194560" cy="21945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67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9FEB889-FEB5-4C35-B94C-C16A6C994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19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16736" indent="-1316736" algn="l" rtl="0" eaLnBrk="1" latinLnBrk="0" hangingPunct="1">
        <a:spcBef>
          <a:spcPts val="2784"/>
        </a:spcBef>
        <a:buClr>
          <a:schemeClr val="accent1"/>
        </a:buClr>
        <a:buSzPct val="85000"/>
        <a:buFont typeface="Wingdings 2"/>
        <a:buChar char=""/>
        <a:defRPr kumimoji="0" sz="12500" kern="1200">
          <a:solidFill>
            <a:schemeClr val="tx1"/>
          </a:solidFill>
          <a:latin typeface="+mn-lt"/>
          <a:ea typeface="+mn-ea"/>
          <a:cs typeface="+mn-cs"/>
        </a:defRPr>
      </a:lvl1pPr>
      <a:lvl2pPr marL="2633472" indent="-1097280" algn="l" rtl="0" eaLnBrk="1" latinLnBrk="0" hangingPunct="1">
        <a:spcBef>
          <a:spcPts val="1776"/>
        </a:spcBef>
        <a:buClr>
          <a:schemeClr val="accent2"/>
        </a:buClr>
        <a:buSzPct val="85000"/>
        <a:buFont typeface="Wingdings 2"/>
        <a:buChar char=""/>
        <a:defRPr kumimoji="0"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3950208" indent="-1097280" algn="l" rtl="0" eaLnBrk="1" latinLnBrk="0" hangingPunct="1">
        <a:spcBef>
          <a:spcPts val="1776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5266944" indent="-1097280" algn="l" rtl="0" eaLnBrk="1" latinLnBrk="0" hangingPunct="1">
        <a:spcBef>
          <a:spcPts val="1776"/>
        </a:spcBef>
        <a:buClr>
          <a:schemeClr val="accent3"/>
        </a:buClr>
        <a:buSzPct val="80000"/>
        <a:buFont typeface="Wingdings 2"/>
        <a:buChar char="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1097280" algn="l" rtl="0" eaLnBrk="1" latinLnBrk="0" hangingPunct="1">
        <a:spcBef>
          <a:spcPts val="1776"/>
        </a:spcBef>
        <a:buClr>
          <a:schemeClr val="accent3"/>
        </a:buClr>
        <a:buFontTx/>
        <a:buChar char="o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416" indent="-1097280" algn="l" rtl="0" eaLnBrk="1" latinLnBrk="0" hangingPunct="1">
        <a:spcBef>
          <a:spcPts val="1776"/>
        </a:spcBef>
        <a:buClr>
          <a:schemeClr val="accent3"/>
        </a:buClr>
        <a:buChar char="•"/>
        <a:defRPr kumimoji="0" sz="8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217152" indent="-1097280" algn="l" rtl="0" eaLnBrk="1" latinLnBrk="0" hangingPunct="1">
        <a:spcBef>
          <a:spcPts val="1776"/>
        </a:spcBef>
        <a:buClr>
          <a:schemeClr val="accent2"/>
        </a:buClr>
        <a:buChar char="•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1097280" algn="l" rtl="0" eaLnBrk="1" latinLnBrk="0" hangingPunct="1">
        <a:spcBef>
          <a:spcPts val="1776"/>
        </a:spcBef>
        <a:buClr>
          <a:schemeClr val="accent1">
            <a:tint val="60000"/>
          </a:schemeClr>
        </a:buClr>
        <a:buChar char="•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1850624" indent="-1097280" algn="l" rtl="0" eaLnBrk="1" latinLnBrk="0" hangingPunct="1">
        <a:spcBef>
          <a:spcPts val="1776"/>
        </a:spcBef>
        <a:buClr>
          <a:schemeClr val="accent2">
            <a:tint val="60000"/>
          </a:schemeClr>
        </a:buClr>
        <a:buChar char="•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Microsoft_Office_Excel_97-2003_Workshee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0"/>
            <a:ext cx="4389120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200" b="1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Reducing High Risk Alcohol Use at Illinois State University</a:t>
            </a:r>
            <a:endParaRPr lang="en-US" sz="10200" b="1" cap="none" spc="0" dirty="0">
              <a:ln w="24500" cmpd="dbl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114800"/>
            <a:ext cx="103632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Calibri" pitchFamily="34" charset="0"/>
              </a:rPr>
              <a:t>Our Campus…</a:t>
            </a:r>
            <a:endParaRPr lang="en-US" sz="7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7848600"/>
            <a:ext cx="11887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715000"/>
            <a:ext cx="11277600" cy="210454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Risks Associated with Alcohol Consumption (National vs. ISU)*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/>
        </p:nvGraphicFramePr>
        <p:xfrm>
          <a:off x="1143000" y="8001000"/>
          <a:ext cx="10439400" cy="8686800"/>
        </p:xfrm>
        <a:graphic>
          <a:graphicData uri="http://schemas.openxmlformats.org/presentationml/2006/ole">
            <p:oleObj spid="_x0000_s1026" name="Worksheet" r:id="rId3" imgW="8230313" imgH="4523624" progId="Excel.Sheet.8">
              <p:embed/>
            </p:oleObj>
          </a:graphicData>
        </a:graphic>
      </p:graphicFrame>
      <p:graphicFrame>
        <p:nvGraphicFramePr>
          <p:cNvPr id="1027" name="Content Placeholder 3"/>
          <p:cNvGraphicFramePr>
            <a:graphicFrameLocks noGrp="1"/>
          </p:cNvGraphicFramePr>
          <p:nvPr/>
        </p:nvGraphicFramePr>
        <p:xfrm>
          <a:off x="1066800" y="16154400"/>
          <a:ext cx="10744200" cy="5867400"/>
        </p:xfrm>
        <a:graphic>
          <a:graphicData uri="http://schemas.openxmlformats.org/presentationml/2006/ole">
            <p:oleObj spid="_x0000_s1027" name="Worksheet" r:id="rId4" imgW="8230313" imgH="4523624" progId="Excel.Sheet.8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23012400"/>
            <a:ext cx="10134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At ISU, numbers of drinks per week vs. GPA**</a:t>
            </a:r>
            <a:endParaRPr lang="en-US" sz="66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039600" y="4191000"/>
            <a:ext cx="17754600" cy="28727400"/>
          </a:xfrm>
          <a:prstGeom prst="rect">
            <a:avLst/>
          </a:prstGeom>
        </p:spPr>
        <p:txBody>
          <a:bodyPr/>
          <a:lstStyle/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What </a:t>
            </a:r>
            <a:r>
              <a:rPr lang="en-US" sz="7200" b="1" dirty="0" smtClean="0">
                <a:solidFill>
                  <a:srgbClr val="C00000"/>
                </a:solidFill>
                <a:latin typeface="Calibri" pitchFamily="34" charset="0"/>
              </a:rPr>
              <a:t>is Illinois State University 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doing?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Alcohol Task Force </a:t>
            </a:r>
            <a:r>
              <a:rPr kumimoji="0" lang="en-US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– Three year strategic plan;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noProof="0" dirty="0" smtClean="0">
                <a:latin typeface="Calibri" pitchFamily="34" charset="0"/>
              </a:rPr>
              <a:t>r</a:t>
            </a:r>
            <a:r>
              <a:rPr kumimoji="0" lang="en-US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epresentation from University College,</a:t>
            </a:r>
            <a:r>
              <a:rPr kumimoji="0" lang="en-US" sz="6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Academic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Senate, Mennonite School of</a:t>
            </a:r>
            <a:r>
              <a:rPr kumimoji="0" lang="en-US" sz="6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Nursing, Dean of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Students, Health Promotion and</a:t>
            </a:r>
            <a:r>
              <a:rPr kumimoji="0" lang="en-US" sz="6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Wellness, Police,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Athletics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Accomplishments</a:t>
            </a:r>
          </a:p>
          <a:p>
            <a:pPr marL="1645920" marR="0" lvl="0" indent="-1645920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Awarded a $250,000</a:t>
            </a:r>
            <a:r>
              <a:rPr kumimoji="0" lang="en-US" sz="6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Department of Education grant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“Think About It” social norms marketing  campaign</a:t>
            </a:r>
            <a:endParaRPr lang="en-US" sz="6400" dirty="0" smtClean="0">
              <a:latin typeface="Calibri" pitchFamily="34" charset="0"/>
            </a:endParaRP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“Partners in</a:t>
            </a:r>
            <a:r>
              <a:rPr kumimoji="0" lang="en-US" sz="6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Prevention” training developed</a:t>
            </a:r>
            <a:r>
              <a:rPr kumimoji="0" lang="en-US" sz="6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for faculty and staff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Conducted baseline alcohol policy knowledge survey with Preview students /parents /new faculty</a:t>
            </a:r>
            <a:r>
              <a:rPr kumimoji="0" lang="en-US" sz="6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lang="en-US" sz="6400" dirty="0" smtClean="0">
                <a:latin typeface="Calibri" pitchFamily="34" charset="0"/>
              </a:rPr>
              <a:t>o</a:t>
            </a:r>
            <a:r>
              <a:rPr kumimoji="0" lang="en-US" sz="6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rientation</a:t>
            </a:r>
            <a:endParaRPr lang="en-US" sz="6400" dirty="0" smtClean="0">
              <a:latin typeface="Calibri" pitchFamily="34" charset="0"/>
            </a:endParaRP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Parent-focused alcohol brochure added to Preview packets; flyer placed in student packets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Distributed 2000 planners to off-campus students;</a:t>
            </a:r>
            <a:r>
              <a:rPr kumimoji="0" lang="en-US" sz="6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planners contains information on hosting safe parties and recognizing signs of alcohol poisoning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Awarded an on-campus enforcement grant (ISU Police Department)</a:t>
            </a:r>
          </a:p>
          <a:p>
            <a:pPr marL="1645920" marR="0" lvl="0" indent="-164592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Conducted “Breaking the Seal” student-led alcohol forum;</a:t>
            </a:r>
            <a:r>
              <a:rPr kumimoji="0" lang="en-US" sz="6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6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300+ students attended</a:t>
            </a:r>
          </a:p>
          <a:p>
            <a:pPr marL="5486400" marR="0" lvl="2" indent="-1097280" algn="l" defTabSz="4389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22600" y="4267200"/>
            <a:ext cx="14630400" cy="2446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  <a:latin typeface="Calibri" pitchFamily="34" charset="0"/>
              </a:rPr>
              <a:t>           What can you do?</a:t>
            </a:r>
          </a:p>
          <a:p>
            <a:pPr lvl="1">
              <a:buFont typeface="Arial" pitchFamily="34" charset="0"/>
              <a:buChar char="•"/>
            </a:pPr>
            <a:r>
              <a:rPr lang="en-US" sz="7200" dirty="0" smtClean="0">
                <a:latin typeface="Calibri" pitchFamily="34" charset="0"/>
              </a:rPr>
              <a:t>Add research-based alcohol and other drug information and data to your syllabi</a:t>
            </a:r>
          </a:p>
          <a:p>
            <a:pPr lvl="1">
              <a:buFont typeface="Arial" pitchFamily="34" charset="0"/>
              <a:buChar char="•"/>
            </a:pPr>
            <a:r>
              <a:rPr lang="en-US" sz="7200" dirty="0" smtClean="0">
                <a:latin typeface="Calibri" pitchFamily="34" charset="0"/>
              </a:rPr>
              <a:t>Look for ways to engage and connect with students in your classes </a:t>
            </a:r>
          </a:p>
          <a:p>
            <a:pPr lvl="1">
              <a:buFont typeface="Arial" pitchFamily="34" charset="0"/>
              <a:buChar char="•"/>
            </a:pPr>
            <a:r>
              <a:rPr lang="en-US" sz="7200" dirty="0" smtClean="0">
                <a:latin typeface="Calibri" pitchFamily="34" charset="0"/>
              </a:rPr>
              <a:t>Avoid jokes/comments about the weekend, etc. that support high-risk use</a:t>
            </a:r>
          </a:p>
          <a:p>
            <a:pPr lvl="1">
              <a:buFont typeface="Arial" pitchFamily="34" charset="0"/>
              <a:buChar char="•"/>
            </a:pPr>
            <a:r>
              <a:rPr lang="en-US" sz="7200" dirty="0" smtClean="0">
                <a:latin typeface="Calibri" pitchFamily="34" charset="0"/>
              </a:rPr>
              <a:t>Hold classes on Friday, especially early morning classes</a:t>
            </a:r>
          </a:p>
          <a:p>
            <a:pPr lvl="1"/>
            <a:r>
              <a:rPr lang="en-US" sz="7200" dirty="0" smtClean="0">
                <a:latin typeface="Calibri" pitchFamily="34" charset="0"/>
              </a:rPr>
              <a:t>(many students </a:t>
            </a:r>
            <a:r>
              <a:rPr lang="en-US" sz="7200" smtClean="0">
                <a:latin typeface="Calibri" pitchFamily="34" charset="0"/>
              </a:rPr>
              <a:t>drink heavily </a:t>
            </a:r>
            <a:r>
              <a:rPr lang="en-US" sz="7200" dirty="0" smtClean="0">
                <a:latin typeface="Calibri" pitchFamily="34" charset="0"/>
              </a:rPr>
              <a:t>on</a:t>
            </a:r>
          </a:p>
          <a:p>
            <a:pPr lvl="1"/>
            <a:r>
              <a:rPr lang="en-US" sz="7200" dirty="0" smtClean="0">
                <a:latin typeface="Calibri" pitchFamily="34" charset="0"/>
              </a:rPr>
              <a:t>Thursday nights)</a:t>
            </a:r>
          </a:p>
          <a:p>
            <a:pPr lvl="1">
              <a:buFont typeface="Arial" pitchFamily="34" charset="0"/>
              <a:buChar char="•"/>
            </a:pPr>
            <a:r>
              <a:rPr lang="en-US" sz="7200" dirty="0" smtClean="0">
                <a:latin typeface="Calibri" pitchFamily="34" charset="0"/>
              </a:rPr>
              <a:t>Give quizzes/tests on Friday</a:t>
            </a:r>
          </a:p>
          <a:p>
            <a:pPr lvl="1">
              <a:buFont typeface="Arial" pitchFamily="34" charset="0"/>
              <a:buChar char="•"/>
            </a:pPr>
            <a:r>
              <a:rPr lang="en-US" sz="7200" dirty="0" smtClean="0">
                <a:latin typeface="Calibri" pitchFamily="34" charset="0"/>
              </a:rPr>
              <a:t>Avoid giving “21</a:t>
            </a:r>
            <a:r>
              <a:rPr lang="en-US" sz="7200" baseline="30000" dirty="0" smtClean="0">
                <a:latin typeface="Calibri" pitchFamily="34" charset="0"/>
              </a:rPr>
              <a:t>st</a:t>
            </a:r>
            <a:r>
              <a:rPr lang="en-US" sz="7200" dirty="0" smtClean="0">
                <a:latin typeface="Calibri" pitchFamily="34" charset="0"/>
              </a:rPr>
              <a:t> birthday” holidays</a:t>
            </a:r>
          </a:p>
          <a:p>
            <a:pPr lvl="1">
              <a:buFont typeface="Arial" pitchFamily="34" charset="0"/>
              <a:buChar char="•"/>
            </a:pPr>
            <a:r>
              <a:rPr lang="en-US" sz="7200" dirty="0" smtClean="0">
                <a:latin typeface="Calibri" pitchFamily="34" charset="0"/>
              </a:rPr>
              <a:t>Discourage undergraduate student groups from sponsoring pub crawls as a group activity due to the high-risk alcohol consumption that will occur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30861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*Core Alcohol and Drug Survey 2009 n=1713</a:t>
            </a:r>
          </a:p>
          <a:p>
            <a:r>
              <a:rPr lang="en-US" sz="2400" dirty="0" smtClean="0"/>
              <a:t>**National College Health Assessment, 2000 n=767; 2002 n=837; 2004 n=629; 2007 n=701</a:t>
            </a:r>
            <a:endParaRPr lang="en-US" sz="24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362200" y="25374600"/>
          <a:ext cx="6858000" cy="4618906"/>
        </p:xfrm>
        <a:graphic>
          <a:graphicData uri="http://schemas.openxmlformats.org/drawingml/2006/table">
            <a:tbl>
              <a:tblPr/>
              <a:tblGrid>
                <a:gridCol w="1219200"/>
                <a:gridCol w="1295400"/>
                <a:gridCol w="1371600"/>
                <a:gridCol w="1371600"/>
                <a:gridCol w="1600200"/>
              </a:tblGrid>
              <a:tr h="9660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9933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GPA</a:t>
                      </a:r>
                      <a:endParaRPr lang="en-US" sz="3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ahoma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3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ahoma"/>
                          <a:ea typeface="Times New Roman"/>
                          <a:cs typeface="Times New Roman"/>
                        </a:rPr>
                        <a:t>2002</a:t>
                      </a:r>
                      <a:endParaRPr lang="en-US" sz="3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Tahoma"/>
                          <a:ea typeface="Times New Roman"/>
                          <a:cs typeface="Times New Roman"/>
                        </a:rPr>
                        <a:t>2004</a:t>
                      </a:r>
                      <a:endParaRPr lang="en-US" sz="3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ahoma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3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A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5.08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ahoma"/>
                          <a:ea typeface="Times New Roman"/>
                          <a:cs typeface="Times New Roman"/>
                        </a:rPr>
                        <a:t>4.63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ahoma"/>
                          <a:ea typeface="Times New Roman"/>
                          <a:cs typeface="Times New Roman"/>
                        </a:rPr>
                        <a:t>4.61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4.55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B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7.05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6.99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ahoma"/>
                          <a:ea typeface="Times New Roman"/>
                          <a:cs typeface="Times New Roman"/>
                        </a:rPr>
                        <a:t>5.43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ahoma"/>
                          <a:ea typeface="Times New Roman"/>
                          <a:cs typeface="Times New Roman"/>
                        </a:rPr>
                        <a:t>5.43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C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8.24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7.12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ahoma"/>
                          <a:ea typeface="Times New Roman"/>
                          <a:cs typeface="Times New Roman"/>
                        </a:rPr>
                        <a:t>5.87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ahoma"/>
                          <a:ea typeface="Times New Roman"/>
                          <a:cs typeface="Times New Roman"/>
                        </a:rPr>
                        <a:t>6.01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D/F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7.75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9.50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ahoma"/>
                          <a:ea typeface="Times New Roman"/>
                          <a:cs typeface="Times New Roman"/>
                        </a:rPr>
                        <a:t>6.17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ahoma"/>
                          <a:ea typeface="Times New Roman"/>
                          <a:cs typeface="Times New Roman"/>
                        </a:rPr>
                        <a:t>9.73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 descr="Q:\HPO\Media GA\Toilet Talk\Fall 09\student affairs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32800" y="30861000"/>
            <a:ext cx="4343400" cy="1082169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0861000" y="29032200"/>
            <a:ext cx="1211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/>
              <a:t>For more information, please contact Kerri Calvert, MS, </a:t>
            </a:r>
            <a:r>
              <a:rPr lang="en-US" sz="4800" b="1" i="1" smtClean="0"/>
              <a:t>CHES </a:t>
            </a:r>
            <a:r>
              <a:rPr lang="en-US" sz="4800" b="1" i="1" smtClean="0"/>
              <a:t>438-7273 </a:t>
            </a:r>
            <a:r>
              <a:rPr lang="en-US" sz="4800" b="1" i="1" dirty="0" smtClean="0"/>
              <a:t>kecalve@ilstu.edu</a:t>
            </a:r>
          </a:p>
          <a:p>
            <a:endParaRPr 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271</TotalTime>
  <Words>333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Equity</vt:lpstr>
      <vt:lpstr>Worksheet</vt:lpstr>
      <vt:lpstr>Slide 1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kecalve</dc:creator>
  <cp:lastModifiedBy>kecalve</cp:lastModifiedBy>
  <cp:revision>15</cp:revision>
  <dcterms:created xsi:type="dcterms:W3CDTF">2009-12-15T16:34:18Z</dcterms:created>
  <dcterms:modified xsi:type="dcterms:W3CDTF">2010-01-06T22:26:47Z</dcterms:modified>
</cp:coreProperties>
</file>